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0" r:id="rId9"/>
    <p:sldId id="271" r:id="rId10"/>
    <p:sldId id="272" r:id="rId11"/>
    <p:sldId id="273" r:id="rId12"/>
    <p:sldId id="274" r:id="rId13"/>
    <p:sldId id="275" r:id="rId14"/>
    <p:sldId id="269" r:id="rId15"/>
    <p:sldId id="276" r:id="rId16"/>
    <p:sldId id="277" r:id="rId17"/>
    <p:sldId id="279" r:id="rId18"/>
    <p:sldId id="284" r:id="rId19"/>
    <p:sldId id="288" r:id="rId20"/>
    <p:sldId id="285" r:id="rId21"/>
    <p:sldId id="286" r:id="rId22"/>
    <p:sldId id="287" r:id="rId23"/>
    <p:sldId id="278" r:id="rId24"/>
    <p:sldId id="297" r:id="rId25"/>
    <p:sldId id="298" r:id="rId26"/>
    <p:sldId id="299" r:id="rId27"/>
    <p:sldId id="300" r:id="rId28"/>
    <p:sldId id="307" r:id="rId29"/>
    <p:sldId id="289" r:id="rId30"/>
    <p:sldId id="290" r:id="rId31"/>
    <p:sldId id="291" r:id="rId32"/>
    <p:sldId id="292" r:id="rId33"/>
    <p:sldId id="295" r:id="rId34"/>
    <p:sldId id="293" r:id="rId35"/>
    <p:sldId id="294" r:id="rId36"/>
    <p:sldId id="296" r:id="rId3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F788AC7-0787-49E3-BDCC-0669EF1DD274}" type="datetimeFigureOut">
              <a:rPr lang="id-ID" smtClean="0"/>
              <a:t>11/08/2017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FBFD3E-40C8-4B81-86D6-8237103C2F51}" type="slidenum">
              <a:rPr lang="id-ID" smtClean="0"/>
              <a:t>‹#›</a:t>
            </a:fld>
            <a:endParaRPr lang="id-ID"/>
          </a:p>
        </p:txBody>
      </p:sp>
    </p:spTree>
    <p:extLst>
      <p:ext uri="{BB962C8B-B14F-4D97-AF65-F5344CB8AC3E}">
        <p14:creationId xmlns:p14="http://schemas.microsoft.com/office/powerpoint/2010/main" val="1807046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F788AC7-0787-49E3-BDCC-0669EF1DD274}" type="datetimeFigureOut">
              <a:rPr lang="id-ID" smtClean="0"/>
              <a:t>11/08/2017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FBFD3E-40C8-4B81-86D6-8237103C2F51}" type="slidenum">
              <a:rPr lang="id-ID" smtClean="0"/>
              <a:t>‹#›</a:t>
            </a:fld>
            <a:endParaRPr lang="id-ID"/>
          </a:p>
        </p:txBody>
      </p:sp>
    </p:spTree>
    <p:extLst>
      <p:ext uri="{BB962C8B-B14F-4D97-AF65-F5344CB8AC3E}">
        <p14:creationId xmlns:p14="http://schemas.microsoft.com/office/powerpoint/2010/main" val="101828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F788AC7-0787-49E3-BDCC-0669EF1DD274}" type="datetimeFigureOut">
              <a:rPr lang="id-ID" smtClean="0"/>
              <a:t>11/08/2017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FBFD3E-40C8-4B81-86D6-8237103C2F51}" type="slidenum">
              <a:rPr lang="id-ID" smtClean="0"/>
              <a:t>‹#›</a:t>
            </a:fld>
            <a:endParaRPr lang="id-ID"/>
          </a:p>
        </p:txBody>
      </p:sp>
    </p:spTree>
    <p:extLst>
      <p:ext uri="{BB962C8B-B14F-4D97-AF65-F5344CB8AC3E}">
        <p14:creationId xmlns:p14="http://schemas.microsoft.com/office/powerpoint/2010/main" val="2821476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F788AC7-0787-49E3-BDCC-0669EF1DD274}" type="datetimeFigureOut">
              <a:rPr lang="id-ID" smtClean="0"/>
              <a:t>11/08/2017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FBFD3E-40C8-4B81-86D6-8237103C2F51}" type="slidenum">
              <a:rPr lang="id-ID" smtClean="0"/>
              <a:t>‹#›</a:t>
            </a:fld>
            <a:endParaRPr lang="id-ID"/>
          </a:p>
        </p:txBody>
      </p:sp>
    </p:spTree>
    <p:extLst>
      <p:ext uri="{BB962C8B-B14F-4D97-AF65-F5344CB8AC3E}">
        <p14:creationId xmlns:p14="http://schemas.microsoft.com/office/powerpoint/2010/main" val="23077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788AC7-0787-49E3-BDCC-0669EF1DD274}" type="datetimeFigureOut">
              <a:rPr lang="id-ID" smtClean="0"/>
              <a:t>11/08/2017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FBFD3E-40C8-4B81-86D6-8237103C2F51}" type="slidenum">
              <a:rPr lang="id-ID" smtClean="0"/>
              <a:t>‹#›</a:t>
            </a:fld>
            <a:endParaRPr lang="id-ID"/>
          </a:p>
        </p:txBody>
      </p:sp>
    </p:spTree>
    <p:extLst>
      <p:ext uri="{BB962C8B-B14F-4D97-AF65-F5344CB8AC3E}">
        <p14:creationId xmlns:p14="http://schemas.microsoft.com/office/powerpoint/2010/main" val="162755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F788AC7-0787-49E3-BDCC-0669EF1DD274}" type="datetimeFigureOut">
              <a:rPr lang="id-ID" smtClean="0"/>
              <a:t>11/08/2017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FBFD3E-40C8-4B81-86D6-8237103C2F51}" type="slidenum">
              <a:rPr lang="id-ID" smtClean="0"/>
              <a:t>‹#›</a:t>
            </a:fld>
            <a:endParaRPr lang="id-ID"/>
          </a:p>
        </p:txBody>
      </p:sp>
    </p:spTree>
    <p:extLst>
      <p:ext uri="{BB962C8B-B14F-4D97-AF65-F5344CB8AC3E}">
        <p14:creationId xmlns:p14="http://schemas.microsoft.com/office/powerpoint/2010/main" val="4000227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F788AC7-0787-49E3-BDCC-0669EF1DD274}" type="datetimeFigureOut">
              <a:rPr lang="id-ID" smtClean="0"/>
              <a:t>11/08/2017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FBFD3E-40C8-4B81-86D6-8237103C2F51}" type="slidenum">
              <a:rPr lang="id-ID" smtClean="0"/>
              <a:t>‹#›</a:t>
            </a:fld>
            <a:endParaRPr lang="id-ID"/>
          </a:p>
        </p:txBody>
      </p:sp>
    </p:spTree>
    <p:extLst>
      <p:ext uri="{BB962C8B-B14F-4D97-AF65-F5344CB8AC3E}">
        <p14:creationId xmlns:p14="http://schemas.microsoft.com/office/powerpoint/2010/main" val="2635532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F788AC7-0787-49E3-BDCC-0669EF1DD274}" type="datetimeFigureOut">
              <a:rPr lang="id-ID" smtClean="0"/>
              <a:t>11/08/2017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FBFD3E-40C8-4B81-86D6-8237103C2F51}" type="slidenum">
              <a:rPr lang="id-ID" smtClean="0"/>
              <a:t>‹#›</a:t>
            </a:fld>
            <a:endParaRPr lang="id-ID"/>
          </a:p>
        </p:txBody>
      </p:sp>
    </p:spTree>
    <p:extLst>
      <p:ext uri="{BB962C8B-B14F-4D97-AF65-F5344CB8AC3E}">
        <p14:creationId xmlns:p14="http://schemas.microsoft.com/office/powerpoint/2010/main" val="278472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88AC7-0787-49E3-BDCC-0669EF1DD274}" type="datetimeFigureOut">
              <a:rPr lang="id-ID" smtClean="0"/>
              <a:t>11/08/2017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FBFD3E-40C8-4B81-86D6-8237103C2F51}" type="slidenum">
              <a:rPr lang="id-ID" smtClean="0"/>
              <a:t>‹#›</a:t>
            </a:fld>
            <a:endParaRPr lang="id-ID"/>
          </a:p>
        </p:txBody>
      </p:sp>
    </p:spTree>
    <p:extLst>
      <p:ext uri="{BB962C8B-B14F-4D97-AF65-F5344CB8AC3E}">
        <p14:creationId xmlns:p14="http://schemas.microsoft.com/office/powerpoint/2010/main" val="188324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88AC7-0787-49E3-BDCC-0669EF1DD274}" type="datetimeFigureOut">
              <a:rPr lang="id-ID" smtClean="0"/>
              <a:t>11/08/2017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FBFD3E-40C8-4B81-86D6-8237103C2F51}" type="slidenum">
              <a:rPr lang="id-ID" smtClean="0"/>
              <a:t>‹#›</a:t>
            </a:fld>
            <a:endParaRPr lang="id-ID"/>
          </a:p>
        </p:txBody>
      </p:sp>
    </p:spTree>
    <p:extLst>
      <p:ext uri="{BB962C8B-B14F-4D97-AF65-F5344CB8AC3E}">
        <p14:creationId xmlns:p14="http://schemas.microsoft.com/office/powerpoint/2010/main" val="88865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88AC7-0787-49E3-BDCC-0669EF1DD274}" type="datetimeFigureOut">
              <a:rPr lang="id-ID" smtClean="0"/>
              <a:t>11/08/2017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FBFD3E-40C8-4B81-86D6-8237103C2F51}" type="slidenum">
              <a:rPr lang="id-ID" smtClean="0"/>
              <a:t>‹#›</a:t>
            </a:fld>
            <a:endParaRPr lang="id-ID"/>
          </a:p>
        </p:txBody>
      </p:sp>
    </p:spTree>
    <p:extLst>
      <p:ext uri="{BB962C8B-B14F-4D97-AF65-F5344CB8AC3E}">
        <p14:creationId xmlns:p14="http://schemas.microsoft.com/office/powerpoint/2010/main" val="902827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88AC7-0787-49E3-BDCC-0669EF1DD274}" type="datetimeFigureOut">
              <a:rPr lang="id-ID" smtClean="0"/>
              <a:t>11/08/2017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BFD3E-40C8-4B81-86D6-8237103C2F51}" type="slidenum">
              <a:rPr lang="id-ID" smtClean="0"/>
              <a:t>‹#›</a:t>
            </a:fld>
            <a:endParaRPr lang="id-ID"/>
          </a:p>
        </p:txBody>
      </p:sp>
    </p:spTree>
    <p:extLst>
      <p:ext uri="{BB962C8B-B14F-4D97-AF65-F5344CB8AC3E}">
        <p14:creationId xmlns:p14="http://schemas.microsoft.com/office/powerpoint/2010/main" val="3529347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contoh%20evaluasi%20proses%20dan%20hasil.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normAutofit fontScale="90000"/>
          </a:bodyPr>
          <a:lstStyle/>
          <a:p>
            <a:r>
              <a:rPr lang="id-ID" dirty="0" smtClean="0"/>
              <a:t>EVALUASI PELAKSANAAN PENGUATAN PENDIDIKAN KARAKTER DI SEKOLAH</a:t>
            </a:r>
            <a:endParaRPr lang="id-ID" dirty="0"/>
          </a:p>
        </p:txBody>
      </p:sp>
      <p:sp>
        <p:nvSpPr>
          <p:cNvPr id="3" name="Subtitle 2"/>
          <p:cNvSpPr>
            <a:spLocks noGrp="1"/>
          </p:cNvSpPr>
          <p:nvPr>
            <p:ph type="subTitle" idx="1"/>
          </p:nvPr>
        </p:nvSpPr>
        <p:spPr/>
        <p:txBody>
          <a:bodyPr/>
          <a:lstStyle/>
          <a:p>
            <a:r>
              <a:rPr lang="id-ID" dirty="0" smtClean="0"/>
              <a:t>OLEH</a:t>
            </a:r>
          </a:p>
          <a:p>
            <a:r>
              <a:rPr lang="id-ID" dirty="0" smtClean="0"/>
              <a:t>Dr. AIP BADRUJAMAN, M.Pd.</a:t>
            </a:r>
            <a:endParaRPr lang="id-ID" dirty="0"/>
          </a:p>
        </p:txBody>
      </p:sp>
      <p:sp>
        <p:nvSpPr>
          <p:cNvPr id="4" name="Subtitle 2"/>
          <p:cNvSpPr txBox="1">
            <a:spLocks/>
          </p:cNvSpPr>
          <p:nvPr/>
        </p:nvSpPr>
        <p:spPr>
          <a:xfrm>
            <a:off x="827584" y="2286000"/>
            <a:ext cx="7097216"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id-ID" dirty="0" smtClean="0"/>
              <a:t>(Kegiatan Evaluasi Program Layanan Bimbingan dan Konseling pada Penguatan Pendidikan Karakter di Sekolah)</a:t>
            </a:r>
            <a:endParaRPr lang="id-ID" dirty="0"/>
          </a:p>
        </p:txBody>
      </p:sp>
    </p:spTree>
    <p:extLst>
      <p:ext uri="{BB962C8B-B14F-4D97-AF65-F5344CB8AC3E}">
        <p14:creationId xmlns:p14="http://schemas.microsoft.com/office/powerpoint/2010/main" val="3946095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260648"/>
            <a:ext cx="8280920" cy="6264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94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332656"/>
            <a:ext cx="8064896" cy="619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005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332655"/>
            <a:ext cx="8352928" cy="640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2627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476672"/>
            <a:ext cx="8280920"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8287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08920"/>
            <a:ext cx="8589640" cy="1143000"/>
          </a:xfrm>
        </p:spPr>
        <p:txBody>
          <a:bodyPr>
            <a:normAutofit fontScale="90000"/>
          </a:bodyPr>
          <a:lstStyle/>
          <a:p>
            <a:r>
              <a:rPr lang="id-ID" b="1" dirty="0"/>
              <a:t>L</a:t>
            </a:r>
            <a:r>
              <a:rPr lang="id-ID" b="1" dirty="0" smtClean="0"/>
              <a:t>ayanan </a:t>
            </a:r>
            <a:r>
              <a:rPr lang="id-ID" b="1" dirty="0"/>
              <a:t>BK yang </a:t>
            </a:r>
            <a:r>
              <a:rPr lang="id-ID" b="1" dirty="0" smtClean="0"/>
              <a:t>Berorientasi Karakter</a:t>
            </a:r>
            <a:r>
              <a:rPr lang="id-ID" dirty="0"/>
              <a:t/>
            </a:r>
            <a:br>
              <a:rPr lang="id-ID" dirty="0"/>
            </a:br>
            <a:endParaRPr lang="id-ID" dirty="0"/>
          </a:p>
        </p:txBody>
      </p:sp>
    </p:spTree>
    <p:extLst>
      <p:ext uri="{BB962C8B-B14F-4D97-AF65-F5344CB8AC3E}">
        <p14:creationId xmlns:p14="http://schemas.microsoft.com/office/powerpoint/2010/main" val="3214496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err="1"/>
              <a:t>Penguatan</a:t>
            </a:r>
            <a:r>
              <a:rPr lang="en-GB" sz="2000" dirty="0"/>
              <a:t> </a:t>
            </a:r>
            <a:r>
              <a:rPr lang="en-GB" sz="2000" dirty="0" err="1"/>
              <a:t>pendidikan</a:t>
            </a:r>
            <a:r>
              <a:rPr lang="en-GB" sz="2000" dirty="0"/>
              <a:t> </a:t>
            </a:r>
            <a:r>
              <a:rPr lang="en-GB" sz="2000" dirty="0" err="1"/>
              <a:t>karakter</a:t>
            </a:r>
            <a:r>
              <a:rPr lang="en-GB" sz="2000" dirty="0"/>
              <a:t> </a:t>
            </a:r>
            <a:r>
              <a:rPr lang="en-GB" sz="2000" dirty="0" err="1"/>
              <a:t>berbasis</a:t>
            </a:r>
            <a:r>
              <a:rPr lang="en-GB" sz="2000" dirty="0"/>
              <a:t> </a:t>
            </a:r>
            <a:r>
              <a:rPr lang="en-GB" sz="2000" dirty="0" err="1"/>
              <a:t>layanan</a:t>
            </a:r>
            <a:r>
              <a:rPr lang="en-GB" sz="2000" dirty="0"/>
              <a:t> </a:t>
            </a:r>
            <a:r>
              <a:rPr lang="en-GB" sz="2000" dirty="0" err="1"/>
              <a:t>bimbingan</a:t>
            </a:r>
            <a:r>
              <a:rPr lang="en-GB" sz="2000" dirty="0"/>
              <a:t> </a:t>
            </a:r>
            <a:r>
              <a:rPr lang="en-GB" sz="2000" dirty="0" err="1"/>
              <a:t>dan</a:t>
            </a:r>
            <a:r>
              <a:rPr lang="en-GB" sz="2000" dirty="0"/>
              <a:t> </a:t>
            </a:r>
            <a:r>
              <a:rPr lang="en-GB" sz="2000" dirty="0" err="1"/>
              <a:t>konseling</a:t>
            </a:r>
            <a:r>
              <a:rPr lang="en-GB" sz="2000" dirty="0"/>
              <a:t> </a:t>
            </a:r>
            <a:r>
              <a:rPr lang="en-GB" sz="2000" dirty="0" err="1"/>
              <a:t>dapat</a:t>
            </a:r>
            <a:r>
              <a:rPr lang="en-GB" sz="2000" dirty="0"/>
              <a:t> </a:t>
            </a:r>
            <a:r>
              <a:rPr lang="en-GB" sz="2000" dirty="0" err="1"/>
              <a:t>diselenggarakan</a:t>
            </a:r>
            <a:r>
              <a:rPr lang="en-GB" sz="2000" dirty="0"/>
              <a:t> </a:t>
            </a:r>
            <a:r>
              <a:rPr lang="en-GB" sz="2000" dirty="0" err="1"/>
              <a:t>melalui</a:t>
            </a:r>
            <a:r>
              <a:rPr lang="en-GB" sz="2000" dirty="0"/>
              <a:t> </a:t>
            </a:r>
            <a:r>
              <a:rPr lang="en-GB" sz="2000" dirty="0" err="1"/>
              <a:t>layanan-layanan</a:t>
            </a:r>
            <a:r>
              <a:rPr lang="en-GB" sz="2000" dirty="0"/>
              <a:t> yang </a:t>
            </a:r>
            <a:r>
              <a:rPr lang="id-ID" sz="2000" dirty="0"/>
              <a:t>didesain sedemikian rupa berorientasi pada karakter</a:t>
            </a:r>
            <a:r>
              <a:rPr lang="en-GB" sz="2000" dirty="0"/>
              <a:t>.</a:t>
            </a:r>
            <a:endParaRPr lang="id-ID" sz="2000" dirty="0"/>
          </a:p>
        </p:txBody>
      </p:sp>
      <p:sp>
        <p:nvSpPr>
          <p:cNvPr id="3" name="Content Placeholder 2"/>
          <p:cNvSpPr>
            <a:spLocks noGrp="1"/>
          </p:cNvSpPr>
          <p:nvPr>
            <p:ph idx="1"/>
          </p:nvPr>
        </p:nvSpPr>
        <p:spPr/>
        <p:txBody>
          <a:bodyPr>
            <a:normAutofit fontScale="77500" lnSpcReduction="20000"/>
          </a:bodyPr>
          <a:lstStyle/>
          <a:p>
            <a:r>
              <a:rPr lang="en-GB" dirty="0" err="1" smtClean="0"/>
              <a:t>Untuk</a:t>
            </a:r>
            <a:r>
              <a:rPr lang="en-GB" dirty="0" smtClean="0"/>
              <a:t> </a:t>
            </a:r>
            <a:r>
              <a:rPr lang="en-GB" dirty="0" err="1"/>
              <a:t>Sekolah</a:t>
            </a:r>
            <a:r>
              <a:rPr lang="en-GB" dirty="0"/>
              <a:t> </a:t>
            </a:r>
            <a:r>
              <a:rPr lang="en-GB" dirty="0" err="1"/>
              <a:t>Dasar</a:t>
            </a:r>
            <a:r>
              <a:rPr lang="en-GB" dirty="0"/>
              <a:t> </a:t>
            </a:r>
            <a:r>
              <a:rPr lang="en-GB" dirty="0" err="1"/>
              <a:t>ditekankan</a:t>
            </a:r>
            <a:r>
              <a:rPr lang="en-GB" dirty="0"/>
              <a:t> </a:t>
            </a:r>
            <a:r>
              <a:rPr lang="en-GB" dirty="0" err="1"/>
              <a:t>kepada</a:t>
            </a:r>
            <a:r>
              <a:rPr lang="en-GB" dirty="0"/>
              <a:t> </a:t>
            </a:r>
            <a:r>
              <a:rPr lang="en-GB" dirty="0" err="1"/>
              <a:t>penerapan</a:t>
            </a:r>
            <a:r>
              <a:rPr lang="en-GB" dirty="0"/>
              <a:t> </a:t>
            </a:r>
            <a:r>
              <a:rPr lang="en-GB" dirty="0" err="1"/>
              <a:t>prinsip-prinsip</a:t>
            </a:r>
            <a:r>
              <a:rPr lang="en-GB" dirty="0"/>
              <a:t> </a:t>
            </a:r>
            <a:r>
              <a:rPr lang="en-GB" dirty="0" err="1"/>
              <a:t>bimbingan</a:t>
            </a:r>
            <a:r>
              <a:rPr lang="en-GB" dirty="0"/>
              <a:t> </a:t>
            </a:r>
            <a:r>
              <a:rPr lang="en-GB" dirty="0" err="1"/>
              <a:t>dan</a:t>
            </a:r>
            <a:r>
              <a:rPr lang="en-GB" dirty="0"/>
              <a:t> </a:t>
            </a:r>
            <a:r>
              <a:rPr lang="en-GB" dirty="0" err="1"/>
              <a:t>konseling</a:t>
            </a:r>
            <a:r>
              <a:rPr lang="en-GB" dirty="0"/>
              <a:t> </a:t>
            </a:r>
            <a:r>
              <a:rPr lang="en-GB" dirty="0" err="1"/>
              <a:t>dalam</a:t>
            </a:r>
            <a:r>
              <a:rPr lang="en-GB" dirty="0"/>
              <a:t> </a:t>
            </a:r>
            <a:r>
              <a:rPr lang="en-GB" dirty="0" err="1"/>
              <a:t>pembelajaran</a:t>
            </a:r>
            <a:r>
              <a:rPr lang="en-GB" dirty="0"/>
              <a:t> yang </a:t>
            </a:r>
            <a:r>
              <a:rPr lang="en-GB" dirty="0" err="1"/>
              <a:t>terintegrasi</a:t>
            </a:r>
            <a:r>
              <a:rPr lang="en-GB" dirty="0"/>
              <a:t> </a:t>
            </a:r>
            <a:r>
              <a:rPr lang="en-GB" dirty="0" err="1"/>
              <a:t>dengan</a:t>
            </a:r>
            <a:r>
              <a:rPr lang="en-GB" dirty="0"/>
              <a:t> PPK, </a:t>
            </a:r>
            <a:r>
              <a:rPr lang="en-GB" dirty="0" err="1"/>
              <a:t>sedangkan</a:t>
            </a:r>
            <a:r>
              <a:rPr lang="en-GB" dirty="0"/>
              <a:t> </a:t>
            </a:r>
            <a:r>
              <a:rPr lang="en-GB" dirty="0" err="1"/>
              <a:t>Untuk</a:t>
            </a:r>
            <a:r>
              <a:rPr lang="en-GB" dirty="0"/>
              <a:t> SMP, SMA, SMK </a:t>
            </a:r>
            <a:r>
              <a:rPr lang="en-GB" dirty="0" err="1"/>
              <a:t>dilatihkan</a:t>
            </a:r>
            <a:r>
              <a:rPr lang="en-GB" dirty="0"/>
              <a:t> </a:t>
            </a:r>
            <a:r>
              <a:rPr lang="en-GB" dirty="0" err="1"/>
              <a:t>khusus</a:t>
            </a:r>
            <a:r>
              <a:rPr lang="en-GB" dirty="0"/>
              <a:t> </a:t>
            </a:r>
            <a:r>
              <a:rPr lang="en-GB" dirty="0" err="1"/>
              <a:t>kepada</a:t>
            </a:r>
            <a:r>
              <a:rPr lang="en-GB" dirty="0"/>
              <a:t> Guru </a:t>
            </a:r>
            <a:r>
              <a:rPr lang="en-GB" dirty="0" err="1"/>
              <a:t>Bimbingan</a:t>
            </a:r>
            <a:r>
              <a:rPr lang="en-GB" dirty="0"/>
              <a:t> </a:t>
            </a:r>
            <a:r>
              <a:rPr lang="en-GB" dirty="0" err="1"/>
              <a:t>dan</a:t>
            </a:r>
            <a:r>
              <a:rPr lang="en-GB" dirty="0"/>
              <a:t> </a:t>
            </a:r>
            <a:r>
              <a:rPr lang="en-GB" dirty="0" err="1"/>
              <a:t>Konseling</a:t>
            </a:r>
            <a:r>
              <a:rPr lang="en-GB" dirty="0"/>
              <a:t> </a:t>
            </a:r>
            <a:r>
              <a:rPr lang="id-ID" dirty="0"/>
              <a:t>(Panduan, halaman). </a:t>
            </a:r>
          </a:p>
          <a:p>
            <a:r>
              <a:rPr lang="id-ID" dirty="0"/>
              <a:t>Secara jelas, dalam panduan penyelenggaraan PPK disebutkan bahwa, implementasi PPK pada layanan BK dapat dilakukan melalui pelaksanaan empat komponen pelayanan BK, yaitu; </a:t>
            </a:r>
            <a:endParaRPr lang="id-ID" dirty="0" smtClean="0"/>
          </a:p>
          <a:p>
            <a:pPr lvl="1"/>
            <a:r>
              <a:rPr lang="id-ID" dirty="0" smtClean="0"/>
              <a:t>layanan </a:t>
            </a:r>
            <a:r>
              <a:rPr lang="id-ID" dirty="0"/>
              <a:t>dasar, </a:t>
            </a:r>
            <a:endParaRPr lang="id-ID" dirty="0" smtClean="0"/>
          </a:p>
          <a:p>
            <a:pPr lvl="1"/>
            <a:r>
              <a:rPr lang="id-ID" dirty="0" smtClean="0"/>
              <a:t>layanan </a:t>
            </a:r>
            <a:r>
              <a:rPr lang="id-ID" dirty="0"/>
              <a:t>rensponsif, </a:t>
            </a:r>
            <a:endParaRPr lang="id-ID" dirty="0" smtClean="0"/>
          </a:p>
          <a:p>
            <a:pPr lvl="1"/>
            <a:r>
              <a:rPr lang="id-ID" dirty="0" smtClean="0"/>
              <a:t>layanan </a:t>
            </a:r>
            <a:r>
              <a:rPr lang="id-ID" dirty="0"/>
              <a:t>perencanaan individual </a:t>
            </a:r>
            <a:r>
              <a:rPr lang="id-ID" dirty="0" smtClean="0"/>
              <a:t>siswa </a:t>
            </a:r>
          </a:p>
          <a:p>
            <a:pPr lvl="1"/>
            <a:r>
              <a:rPr lang="id-ID" dirty="0" smtClean="0"/>
              <a:t>dukungan </a:t>
            </a:r>
            <a:r>
              <a:rPr lang="id-ID" dirty="0"/>
              <a:t>sistem</a:t>
            </a:r>
          </a:p>
        </p:txBody>
      </p:sp>
    </p:spTree>
    <p:extLst>
      <p:ext uri="{BB962C8B-B14F-4D97-AF65-F5344CB8AC3E}">
        <p14:creationId xmlns:p14="http://schemas.microsoft.com/office/powerpoint/2010/main" val="1225520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564904"/>
            <a:ext cx="8229600" cy="1143000"/>
          </a:xfrm>
        </p:spPr>
        <p:txBody>
          <a:bodyPr>
            <a:normAutofit fontScale="90000"/>
          </a:bodyPr>
          <a:lstStyle/>
          <a:p>
            <a:r>
              <a:rPr lang="id-ID" dirty="0" smtClean="0"/>
              <a:t>EVALUASI LAYANAN BK YANG BERORIENTASI KARAKTER</a:t>
            </a:r>
            <a:endParaRPr lang="id-ID" dirty="0"/>
          </a:p>
        </p:txBody>
      </p:sp>
    </p:spTree>
    <p:extLst>
      <p:ext uri="{BB962C8B-B14F-4D97-AF65-F5344CB8AC3E}">
        <p14:creationId xmlns:p14="http://schemas.microsoft.com/office/powerpoint/2010/main" val="199561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2"/>
          <p:cNvSpPr>
            <a:spLocks noGrp="1"/>
          </p:cNvSpPr>
          <p:nvPr>
            <p:ph type="title"/>
          </p:nvPr>
        </p:nvSpPr>
        <p:spPr>
          <a:xfrm>
            <a:off x="1218725" y="304800"/>
            <a:ext cx="7817771" cy="1054100"/>
          </a:xfrm>
        </p:spPr>
        <p:txBody>
          <a:bodyPr>
            <a:normAutofit fontScale="90000"/>
          </a:bodyPr>
          <a:lstStyle/>
          <a:p>
            <a:pPr algn="ctr" eaLnBrk="1" hangingPunct="1"/>
            <a:r>
              <a:rPr lang="en-US" altLang="en-US" sz="4400" b="1" dirty="0" err="1" smtClean="0">
                <a:latin typeface="Calibri" panose="020F0502020204030204" pitchFamily="34" charset="0"/>
                <a:ea typeface="Calibri" panose="020F0502020204030204" pitchFamily="34" charset="0"/>
                <a:cs typeface="Calibri" panose="020F0502020204030204" pitchFamily="34" charset="0"/>
              </a:rPr>
              <a:t>Jenis-jenis</a:t>
            </a:r>
            <a:r>
              <a:rPr lang="en-US" altLang="en-US" sz="4400" b="1" dirty="0" smtClean="0">
                <a:latin typeface="Calibri" panose="020F0502020204030204" pitchFamily="34" charset="0"/>
                <a:ea typeface="Calibri" panose="020F0502020204030204" pitchFamily="34" charset="0"/>
                <a:cs typeface="Calibri" panose="020F0502020204030204" pitchFamily="34" charset="0"/>
              </a:rPr>
              <a:t> </a:t>
            </a:r>
            <a:r>
              <a:rPr lang="en-US" altLang="en-US" sz="4400" b="1" dirty="0" err="1" smtClean="0">
                <a:latin typeface="Calibri" panose="020F0502020204030204" pitchFamily="34" charset="0"/>
                <a:ea typeface="Calibri" panose="020F0502020204030204" pitchFamily="34" charset="0"/>
                <a:cs typeface="Calibri" panose="020F0502020204030204" pitchFamily="34" charset="0"/>
              </a:rPr>
              <a:t>Evaluasi</a:t>
            </a:r>
            <a:r>
              <a:rPr lang="id-ID" altLang="en-US" sz="4400" b="1" dirty="0" smtClean="0">
                <a:latin typeface="Calibri" panose="020F0502020204030204" pitchFamily="34" charset="0"/>
                <a:ea typeface="Calibri" panose="020F0502020204030204" pitchFamily="34" charset="0"/>
                <a:cs typeface="Calibri" panose="020F0502020204030204" pitchFamily="34" charset="0"/>
              </a:rPr>
              <a:t> (POP BK, 2016)</a:t>
            </a:r>
            <a:endParaRPr lang="en-US" altLang="en-US" sz="4400" b="1" dirty="0" smtClean="0">
              <a:latin typeface="Calibri" panose="020F0502020204030204" pitchFamily="34" charset="0"/>
              <a:ea typeface="Calibri" panose="020F0502020204030204" pitchFamily="34" charset="0"/>
              <a:cs typeface="Calibri" panose="020F0502020204030204" pitchFamily="34" charset="0"/>
            </a:endParaRPr>
          </a:p>
        </p:txBody>
      </p:sp>
      <p:sp>
        <p:nvSpPr>
          <p:cNvPr id="16386" name="Content Placeholder 1"/>
          <p:cNvSpPr>
            <a:spLocks noGrp="1"/>
          </p:cNvSpPr>
          <p:nvPr>
            <p:ph idx="1"/>
          </p:nvPr>
        </p:nvSpPr>
        <p:spPr>
          <a:xfrm>
            <a:off x="333009" y="1484784"/>
            <a:ext cx="8651052" cy="5105400"/>
          </a:xfrm>
        </p:spPr>
        <p:txBody>
          <a:bodyPr>
            <a:normAutofit fontScale="85000" lnSpcReduction="10000"/>
          </a:bodyPr>
          <a:lstStyle/>
          <a:p>
            <a:pPr eaLnBrk="1" hangingPunct="1">
              <a:buClr>
                <a:schemeClr val="tx1"/>
              </a:buClr>
            </a:pPr>
            <a:r>
              <a:rPr lang="en-US" altLang="en-US" dirty="0" err="1" smtClean="0">
                <a:latin typeface="Calibri" panose="020F0502020204030204" pitchFamily="34" charset="0"/>
                <a:ea typeface="Calibri" panose="020F0502020204030204" pitchFamily="34" charset="0"/>
                <a:cs typeface="Calibri" panose="020F0502020204030204" pitchFamily="34" charset="0"/>
              </a:rPr>
              <a:t>Evaluasi</a:t>
            </a:r>
            <a:r>
              <a:rPr lang="en-US" altLang="en-US" dirty="0" smtClean="0">
                <a:latin typeface="Calibri" panose="020F0502020204030204" pitchFamily="34" charset="0"/>
                <a:ea typeface="Calibri" panose="020F0502020204030204" pitchFamily="34" charset="0"/>
                <a:cs typeface="Calibri" panose="020F0502020204030204" pitchFamily="34" charset="0"/>
              </a:rPr>
              <a:t> proses </a:t>
            </a:r>
            <a:r>
              <a:rPr lang="en-US" altLang="en-US" dirty="0" err="1" smtClean="0">
                <a:latin typeface="Calibri" panose="020F0502020204030204" pitchFamily="34" charset="0"/>
                <a:ea typeface="Calibri" panose="020F0502020204030204" pitchFamily="34" charset="0"/>
                <a:cs typeface="Calibri" panose="020F0502020204030204" pitchFamily="34" charset="0"/>
              </a:rPr>
              <a:t>adalah</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kegiatan</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evaluasi</a:t>
            </a:r>
            <a:r>
              <a:rPr lang="en-US" altLang="en-US" dirty="0" smtClean="0">
                <a:latin typeface="Calibri" panose="020F0502020204030204" pitchFamily="34" charset="0"/>
                <a:ea typeface="Calibri" panose="020F0502020204030204" pitchFamily="34" charset="0"/>
                <a:cs typeface="Calibri" panose="020F0502020204030204" pitchFamily="34" charset="0"/>
              </a:rPr>
              <a:t> yang </a:t>
            </a:r>
            <a:r>
              <a:rPr lang="en-US" altLang="en-US" dirty="0" err="1" smtClean="0">
                <a:latin typeface="Calibri" panose="020F0502020204030204" pitchFamily="34" charset="0"/>
                <a:ea typeface="Calibri" panose="020F0502020204030204" pitchFamily="34" charset="0"/>
                <a:cs typeface="Calibri" panose="020F0502020204030204" pitchFamily="34" charset="0"/>
              </a:rPr>
              <a:t>dilakukan</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melalui</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analisis</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hasil</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penilaian</a:t>
            </a:r>
            <a:r>
              <a:rPr lang="en-US" altLang="en-US" dirty="0" smtClean="0">
                <a:latin typeface="Calibri" panose="020F0502020204030204" pitchFamily="34" charset="0"/>
                <a:ea typeface="Calibri" panose="020F0502020204030204" pitchFamily="34" charset="0"/>
                <a:cs typeface="Calibri" panose="020F0502020204030204" pitchFamily="34" charset="0"/>
              </a:rPr>
              <a:t> proses </a:t>
            </a:r>
            <a:r>
              <a:rPr lang="en-US" altLang="en-US" dirty="0" err="1" smtClean="0">
                <a:latin typeface="Calibri" panose="020F0502020204030204" pitchFamily="34" charset="0"/>
                <a:ea typeface="Calibri" panose="020F0502020204030204" pitchFamily="34" charset="0"/>
                <a:cs typeface="Calibri" panose="020F0502020204030204" pitchFamily="34" charset="0"/>
              </a:rPr>
              <a:t>selama</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kegiatan</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pelayanan</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bimbingan</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dan</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konseling</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berlangsung</a:t>
            </a:r>
            <a:r>
              <a:rPr lang="id-ID" altLang="en-US" dirty="0" smtClean="0">
                <a:latin typeface="Calibri" panose="020F0502020204030204" pitchFamily="34" charset="0"/>
                <a:ea typeface="Calibri" panose="020F0502020204030204" pitchFamily="34" charset="0"/>
                <a:cs typeface="Calibri" panose="020F0502020204030204" pitchFamily="34" charset="0"/>
              </a:rPr>
              <a:t> </a:t>
            </a:r>
            <a:r>
              <a:rPr lang="id-ID" altLang="en-US" dirty="0" smtClean="0">
                <a:latin typeface="Calibri" panose="020F0502020204030204" pitchFamily="34" charset="0"/>
                <a:ea typeface="Calibri" panose="020F0502020204030204" pitchFamily="34" charset="0"/>
                <a:cs typeface="Calibri" panose="020F0502020204030204" pitchFamily="34" charset="0"/>
                <a:sym typeface="Wingdings" pitchFamily="2" charset="2"/>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Fokus</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penilaian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adalah</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keterlibatan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unsur-unsur</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dalam</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pelaksanaan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kegiatan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bimbingan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dan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konseling</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p>
          <a:p>
            <a:pPr eaLnBrk="1" hangingPunct="1">
              <a:buClr>
                <a:schemeClr val="tx1"/>
              </a:buClr>
            </a:pPr>
            <a:r>
              <a:rPr lang="en-US" altLang="en-US" dirty="0" err="1" smtClean="0">
                <a:latin typeface="Calibri" panose="020F0502020204030204" pitchFamily="34" charset="0"/>
                <a:ea typeface="Calibri" panose="020F0502020204030204" pitchFamily="34" charset="0"/>
                <a:cs typeface="Calibri" panose="020F0502020204030204" pitchFamily="34" charset="0"/>
              </a:rPr>
              <a:t>Evaluasi</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hasil</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adalah</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kegiatan</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evaluasi</a:t>
            </a:r>
            <a:r>
              <a:rPr lang="en-US" altLang="en-US" dirty="0" smtClean="0">
                <a:latin typeface="Calibri" panose="020F0502020204030204" pitchFamily="34" charset="0"/>
                <a:ea typeface="Calibri" panose="020F0502020204030204" pitchFamily="34" charset="0"/>
                <a:cs typeface="Calibri" panose="020F0502020204030204" pitchFamily="34" charset="0"/>
              </a:rPr>
              <a:t> yang </a:t>
            </a:r>
            <a:r>
              <a:rPr lang="en-US" altLang="en-US" dirty="0" err="1" smtClean="0">
                <a:latin typeface="Calibri" panose="020F0502020204030204" pitchFamily="34" charset="0"/>
                <a:ea typeface="Calibri" panose="020F0502020204030204" pitchFamily="34" charset="0"/>
                <a:cs typeface="Calibri" panose="020F0502020204030204" pitchFamily="34" charset="0"/>
              </a:rPr>
              <a:t>dilakukan</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untuk</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memperoleh</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informasi</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tentang</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id-ID" altLang="en-US" dirty="0" smtClean="0">
                <a:latin typeface="Calibri" panose="020F0502020204030204" pitchFamily="34" charset="0"/>
                <a:ea typeface="Calibri" panose="020F0502020204030204" pitchFamily="34" charset="0"/>
                <a:cs typeface="Calibri" panose="020F0502020204030204" pitchFamily="34" charset="0"/>
              </a:rPr>
              <a:t>capaian hasil</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layanan</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bimbingan</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dan</a:t>
            </a:r>
            <a:r>
              <a:rPr lang="en-US" altLang="en-US" dirty="0" smtClean="0">
                <a:latin typeface="Calibri" panose="020F0502020204030204" pitchFamily="34" charset="0"/>
                <a:ea typeface="Calibri" panose="020F0502020204030204" pitchFamily="34" charset="0"/>
                <a:cs typeface="Calibri" panose="020F0502020204030204" pitchFamily="34" charset="0"/>
              </a:rPr>
              <a:t> </a:t>
            </a:r>
            <a:r>
              <a:rPr lang="en-US" altLang="en-US" dirty="0" err="1" smtClean="0">
                <a:latin typeface="Calibri" panose="020F0502020204030204" pitchFamily="34" charset="0"/>
                <a:ea typeface="Calibri" panose="020F0502020204030204" pitchFamily="34" charset="0"/>
                <a:cs typeface="Calibri" panose="020F0502020204030204" pitchFamily="34" charset="0"/>
              </a:rPr>
              <a:t>konseling</a:t>
            </a:r>
            <a:r>
              <a:rPr lang="id-ID" altLang="en-US" dirty="0" smtClean="0">
                <a:latin typeface="Calibri" panose="020F0502020204030204" pitchFamily="34" charset="0"/>
                <a:ea typeface="Calibri" panose="020F0502020204030204" pitchFamily="34" charset="0"/>
                <a:cs typeface="Calibri" panose="020F0502020204030204" pitchFamily="34" charset="0"/>
              </a:rPr>
              <a:t>.</a:t>
            </a:r>
            <a:endParaRPr lang="en-US" altLang="en-US" dirty="0" smtClean="0">
              <a:latin typeface="Calibri" panose="020F0502020204030204" pitchFamily="34" charset="0"/>
              <a:ea typeface="Calibri" panose="020F0502020204030204" pitchFamily="34" charset="0"/>
              <a:cs typeface="Calibri" panose="020F0502020204030204" pitchFamily="34" charset="0"/>
            </a:endParaRPr>
          </a:p>
          <a:p>
            <a:pPr lvl="1" eaLnBrk="1" hangingPunct="1">
              <a:buClr>
                <a:srgbClr val="FFFF00"/>
              </a:buClr>
            </a:pP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Evaluasi</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hasil</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pelayanan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bimbingan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dan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konseling</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ditujukan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pada</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hasil</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yang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dicapai</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oleh</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Peserta</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didik</a:t>
            </a:r>
            <a:r>
              <a:rPr lang="en-US" altLang="en-US" sz="2800" dirty="0" smtClean="0">
                <a:latin typeface="Calibri" panose="020F0502020204030204" pitchFamily="34" charset="0"/>
                <a:ea typeface="Calibri" panose="020F0502020204030204" pitchFamily="34" charset="0"/>
                <a:cs typeface="Calibri" panose="020F0502020204030204" pitchFamily="34" charset="0"/>
              </a:rPr>
              <a:t>/</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konseli</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yang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menjalani</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pelayanan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bimbingan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dan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konseling</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p>
          <a:p>
            <a:pPr lvl="1" eaLnBrk="1" hangingPunct="1">
              <a:buClr>
                <a:srgbClr val="FFFF00"/>
              </a:buClr>
            </a:pP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Fokus</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evaluasi</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hasil</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mencakup</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pemahaman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perasaan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positif</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sebagai</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dampak</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dari</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materi</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dan</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ea typeface="Calibri" panose="020F0502020204030204" pitchFamily="34" charset="0"/>
                <a:cs typeface="Calibri" panose="020F0502020204030204" pitchFamily="34" charset="0"/>
              </a:rPr>
              <a:t>layanan</a:t>
            </a:r>
            <a:endParaRPr lang="en-US" altLang="en-US" sz="2800" dirty="0" smtClean="0">
              <a:latin typeface="Calibri" panose="020F0502020204030204" pitchFamily="34" charset="0"/>
              <a:ea typeface="Calibri" panose="020F0502020204030204" pitchFamily="34" charset="0"/>
              <a:cs typeface="Calibri" panose="020F0502020204030204" pitchFamily="34" charset="0"/>
            </a:endParaRPr>
          </a:p>
          <a:p>
            <a:pPr marL="36576" indent="0" eaLnBrk="1" hangingPunct="1">
              <a:buClr>
                <a:srgbClr val="FFFF00"/>
              </a:buClr>
              <a:buNone/>
            </a:pPr>
            <a:endParaRPr lang="en-US" altLang="en-US" sz="2000" dirty="0" smtClean="0">
              <a:latin typeface="Calibri" panose="020F0502020204030204" pitchFamily="34" charset="0"/>
              <a:ea typeface="Calibri" panose="020F0502020204030204" pitchFamily="34" charset="0"/>
              <a:cs typeface="Calibri" panose="020F0502020204030204" pitchFamily="34" charset="0"/>
            </a:endParaRPr>
          </a:p>
        </p:txBody>
      </p:sp>
      <p:pic>
        <p:nvPicPr>
          <p:cNvPr id="16388" name="Picture 4" descr="http://beasiswaunggulan.kemdikbud.go.id/assets/main/images/big-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52400"/>
            <a:ext cx="1111221"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5414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
          <p:cNvSpPr>
            <a:spLocks noGrp="1"/>
          </p:cNvSpPr>
          <p:nvPr>
            <p:ph type="title"/>
          </p:nvPr>
        </p:nvSpPr>
        <p:spPr>
          <a:xfrm>
            <a:off x="1077801" y="304800"/>
            <a:ext cx="8066199" cy="1054100"/>
          </a:xfrm>
        </p:spPr>
        <p:txBody>
          <a:bodyPr>
            <a:noAutofit/>
          </a:bodyPr>
          <a:lstStyle/>
          <a:p>
            <a:pPr algn="ctr" eaLnBrk="1" hangingPunct="1"/>
            <a:r>
              <a:rPr lang="en-US" altLang="en-US" sz="3600" b="1" dirty="0" err="1" smtClean="0">
                <a:latin typeface="Calibri" panose="020F0502020204030204" pitchFamily="34" charset="0"/>
                <a:ea typeface="Calibri" panose="020F0502020204030204" pitchFamily="34" charset="0"/>
                <a:cs typeface="Calibri" panose="020F0502020204030204" pitchFamily="34" charset="0"/>
              </a:rPr>
              <a:t>Langkah-langkah</a:t>
            </a:r>
            <a:r>
              <a:rPr lang="en-US" altLang="en-US" sz="3600" b="1" dirty="0" smtClean="0">
                <a:latin typeface="Calibri" panose="020F0502020204030204" pitchFamily="34" charset="0"/>
                <a:ea typeface="Calibri" panose="020F0502020204030204" pitchFamily="34" charset="0"/>
                <a:cs typeface="Calibri" panose="020F0502020204030204" pitchFamily="34" charset="0"/>
              </a:rPr>
              <a:t> </a:t>
            </a:r>
            <a:r>
              <a:rPr lang="en-US" altLang="en-US" sz="3600" b="1" dirty="0" err="1" smtClean="0">
                <a:latin typeface="Calibri" panose="020F0502020204030204" pitchFamily="34" charset="0"/>
                <a:ea typeface="Calibri" panose="020F0502020204030204" pitchFamily="34" charset="0"/>
                <a:cs typeface="Calibri" panose="020F0502020204030204" pitchFamily="34" charset="0"/>
              </a:rPr>
              <a:t>Evaluasi</a:t>
            </a:r>
            <a:r>
              <a:rPr lang="id-ID" altLang="en-US" sz="3600" b="1" dirty="0" smtClean="0">
                <a:latin typeface="Calibri" panose="020F0502020204030204" pitchFamily="34" charset="0"/>
                <a:ea typeface="Calibri" panose="020F0502020204030204" pitchFamily="34" charset="0"/>
                <a:cs typeface="Calibri" panose="020F0502020204030204" pitchFamily="34" charset="0"/>
              </a:rPr>
              <a:t>, POP BK, 2016</a:t>
            </a:r>
            <a:endParaRPr lang="en-US" altLang="en-US" sz="3600" b="1" dirty="0" smtClean="0">
              <a:latin typeface="Calibri" panose="020F0502020204030204" pitchFamily="34" charset="0"/>
              <a:ea typeface="Calibri" panose="020F0502020204030204" pitchFamily="34" charset="0"/>
              <a:cs typeface="Calibri" panose="020F0502020204030204" pitchFamily="34" charset="0"/>
            </a:endParaRPr>
          </a:p>
        </p:txBody>
      </p:sp>
      <p:sp>
        <p:nvSpPr>
          <p:cNvPr id="2" name="Content Placeholder 1"/>
          <p:cNvSpPr>
            <a:spLocks noGrp="1"/>
          </p:cNvSpPr>
          <p:nvPr>
            <p:ph idx="1"/>
          </p:nvPr>
        </p:nvSpPr>
        <p:spPr>
          <a:xfrm>
            <a:off x="629371" y="1700808"/>
            <a:ext cx="7747513" cy="4381500"/>
          </a:xfrm>
        </p:spPr>
        <p:txBody>
          <a:bodyPr>
            <a:normAutofit fontScale="92500" lnSpcReduction="20000"/>
          </a:bodyPr>
          <a:lstStyle/>
          <a:p>
            <a:pPr marL="457200" indent="-457200" eaLnBrk="1" hangingPunct="1">
              <a:buClr>
                <a:srgbClr val="00B0F0"/>
              </a:buClr>
              <a:buFont typeface="Trebuchet MS" pitchFamily="34" charset="0"/>
              <a:buAutoNum type="arabicPeriod"/>
              <a:defRPr/>
            </a:pPr>
            <a:r>
              <a:rPr lang="en-US" sz="2800" dirty="0" err="1" smtClean="0">
                <a:latin typeface="Calibri" pitchFamily="34" charset="0"/>
                <a:cs typeface="Calibri" pitchFamily="34" charset="0"/>
              </a:rPr>
              <a:t>Penyusunan</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Rencana</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Evaluasi</a:t>
            </a:r>
            <a:endParaRPr lang="en-US" sz="2800" dirty="0" smtClean="0">
              <a:latin typeface="Calibri" pitchFamily="34" charset="0"/>
              <a:cs typeface="Calibri" pitchFamily="34" charset="0"/>
            </a:endParaRPr>
          </a:p>
          <a:p>
            <a:pPr lvl="1">
              <a:buClr>
                <a:schemeClr val="tx1"/>
              </a:buClr>
              <a:buFont typeface="Wingdings" panose="05000000000000000000" pitchFamily="2" charset="2"/>
              <a:buChar char="§"/>
              <a:defRPr/>
            </a:pPr>
            <a:r>
              <a:rPr lang="en-US" dirty="0" err="1" smtClean="0">
                <a:latin typeface="Calibri" pitchFamily="34" charset="0"/>
                <a:cs typeface="Calibri" pitchFamily="34" charset="0"/>
              </a:rPr>
              <a:t>Kriteria</a:t>
            </a:r>
            <a:r>
              <a:rPr lang="en-US" dirty="0" smtClean="0">
                <a:latin typeface="Calibri" pitchFamily="34" charset="0"/>
                <a:cs typeface="Calibri" pitchFamily="34" charset="0"/>
              </a:rPr>
              <a:t> </a:t>
            </a:r>
            <a:r>
              <a:rPr lang="en-US" dirty="0" err="1">
                <a:latin typeface="Calibri" pitchFamily="34" charset="0"/>
                <a:cs typeface="Calibri" pitchFamily="34" charset="0"/>
              </a:rPr>
              <a:t>evaluasi</a:t>
            </a:r>
            <a:endParaRPr lang="en-US" dirty="0">
              <a:latin typeface="Calibri" pitchFamily="34" charset="0"/>
              <a:cs typeface="Calibri" pitchFamily="34" charset="0"/>
            </a:endParaRPr>
          </a:p>
          <a:p>
            <a:pPr lvl="1">
              <a:buClr>
                <a:schemeClr val="tx1"/>
              </a:buClr>
              <a:buFont typeface="Wingdings" panose="05000000000000000000" pitchFamily="2" charset="2"/>
              <a:buChar char="§"/>
              <a:defRPr/>
            </a:pPr>
            <a:r>
              <a:rPr lang="en-US" dirty="0" err="1">
                <a:latin typeface="Calibri" pitchFamily="34" charset="0"/>
                <a:cs typeface="Calibri" pitchFamily="34" charset="0"/>
              </a:rPr>
              <a:t>Menentukan</a:t>
            </a:r>
            <a:r>
              <a:rPr lang="en-US" dirty="0">
                <a:latin typeface="Calibri" pitchFamily="34" charset="0"/>
                <a:cs typeface="Calibri" pitchFamily="34" charset="0"/>
              </a:rPr>
              <a:t> </a:t>
            </a:r>
            <a:r>
              <a:rPr lang="en-US" dirty="0" err="1">
                <a:latin typeface="Calibri" pitchFamily="34" charset="0"/>
                <a:cs typeface="Calibri" pitchFamily="34" charset="0"/>
              </a:rPr>
              <a:t>jenis</a:t>
            </a:r>
            <a:r>
              <a:rPr lang="en-US" dirty="0">
                <a:latin typeface="Calibri" pitchFamily="34" charset="0"/>
                <a:cs typeface="Calibri" pitchFamily="34" charset="0"/>
              </a:rPr>
              <a:t> data </a:t>
            </a:r>
            <a:r>
              <a:rPr lang="en-US" dirty="0" err="1">
                <a:latin typeface="Calibri" pitchFamily="34" charset="0"/>
                <a:cs typeface="Calibri" pitchFamily="34" charset="0"/>
              </a:rPr>
              <a:t>atau</a:t>
            </a:r>
            <a:r>
              <a:rPr lang="en-US" dirty="0">
                <a:latin typeface="Calibri" pitchFamily="34" charset="0"/>
                <a:cs typeface="Calibri" pitchFamily="34" charset="0"/>
              </a:rPr>
              <a:t> </a:t>
            </a:r>
            <a:r>
              <a:rPr lang="en-US" dirty="0" err="1">
                <a:latin typeface="Calibri" pitchFamily="34" charset="0"/>
                <a:cs typeface="Calibri" pitchFamily="34" charset="0"/>
              </a:rPr>
              <a:t>informasi</a:t>
            </a:r>
            <a:r>
              <a:rPr lang="en-US" dirty="0">
                <a:latin typeface="Calibri" pitchFamily="34" charset="0"/>
                <a:cs typeface="Calibri" pitchFamily="34" charset="0"/>
              </a:rPr>
              <a:t> yang </a:t>
            </a:r>
            <a:r>
              <a:rPr lang="en-US" dirty="0" err="1">
                <a:latin typeface="Calibri" pitchFamily="34" charset="0"/>
                <a:cs typeface="Calibri" pitchFamily="34" charset="0"/>
              </a:rPr>
              <a:t>dibutuhkan</a:t>
            </a:r>
            <a:endParaRPr lang="en-US" dirty="0">
              <a:latin typeface="Calibri" pitchFamily="34" charset="0"/>
              <a:cs typeface="Calibri" pitchFamily="34" charset="0"/>
            </a:endParaRPr>
          </a:p>
          <a:p>
            <a:pPr lvl="1" eaLnBrk="1" hangingPunct="1">
              <a:buClr>
                <a:schemeClr val="tx1"/>
              </a:buClr>
              <a:buFont typeface="Wingdings" panose="05000000000000000000" pitchFamily="2" charset="2"/>
              <a:buChar char="§"/>
              <a:defRPr/>
            </a:pPr>
            <a:r>
              <a:rPr lang="en-US" sz="2800" dirty="0" err="1" smtClean="0">
                <a:latin typeface="Calibri" pitchFamily="34" charset="0"/>
                <a:cs typeface="Calibri" pitchFamily="34" charset="0"/>
              </a:rPr>
              <a:t>menentukan</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hlinkClick r:id="rId2" action="ppaction://hlinkfile"/>
              </a:rPr>
              <a:t>alat</a:t>
            </a:r>
            <a:r>
              <a:rPr lang="en-US" sz="2800" dirty="0" smtClean="0">
                <a:latin typeface="Calibri" pitchFamily="34" charset="0"/>
                <a:cs typeface="Calibri" pitchFamily="34" charset="0"/>
                <a:hlinkClick r:id="rId2" action="ppaction://hlinkfile"/>
              </a:rPr>
              <a:t> </a:t>
            </a:r>
            <a:r>
              <a:rPr lang="en-US" sz="2800" dirty="0" err="1" smtClean="0">
                <a:latin typeface="Calibri" pitchFamily="34" charset="0"/>
                <a:cs typeface="Calibri" pitchFamily="34" charset="0"/>
                <a:hlinkClick r:id="rId2" action="ppaction://hlinkfile"/>
              </a:rPr>
              <a:t>pengumpul</a:t>
            </a:r>
            <a:r>
              <a:rPr lang="en-US" sz="2800" dirty="0" smtClean="0">
                <a:latin typeface="Calibri" pitchFamily="34" charset="0"/>
                <a:cs typeface="Calibri" pitchFamily="34" charset="0"/>
                <a:hlinkClick r:id="rId2" action="ppaction://hlinkfile"/>
              </a:rPr>
              <a:t> data</a:t>
            </a:r>
            <a:r>
              <a:rPr lang="en-US" sz="2800" dirty="0" smtClean="0">
                <a:latin typeface="Calibri" pitchFamily="34" charset="0"/>
                <a:cs typeface="Calibri" pitchFamily="34" charset="0"/>
              </a:rPr>
              <a:t> yang </a:t>
            </a:r>
            <a:r>
              <a:rPr lang="en-US" sz="2800" dirty="0" err="1" smtClean="0">
                <a:latin typeface="Calibri" pitchFamily="34" charset="0"/>
                <a:cs typeface="Calibri" pitchFamily="34" charset="0"/>
              </a:rPr>
              <a:t>digunakan</a:t>
            </a:r>
            <a:endParaRPr lang="en-US" sz="2800" dirty="0" smtClean="0">
              <a:latin typeface="Calibri" pitchFamily="34" charset="0"/>
              <a:cs typeface="Calibri" pitchFamily="34" charset="0"/>
            </a:endParaRPr>
          </a:p>
          <a:p>
            <a:pPr lvl="1" eaLnBrk="1" hangingPunct="1">
              <a:buClr>
                <a:schemeClr val="tx1"/>
              </a:buClr>
              <a:buFont typeface="Wingdings" panose="05000000000000000000" pitchFamily="2" charset="2"/>
              <a:buChar char="§"/>
              <a:defRPr/>
            </a:pPr>
            <a:r>
              <a:rPr lang="en-US" sz="2800" dirty="0" err="1" smtClean="0">
                <a:latin typeface="Calibri" pitchFamily="34" charset="0"/>
                <a:cs typeface="Calibri" pitchFamily="34" charset="0"/>
              </a:rPr>
              <a:t>Waktu</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pelaksanaan</a:t>
            </a:r>
            <a:endParaRPr lang="en-US" sz="2800" dirty="0" smtClean="0">
              <a:latin typeface="Calibri" pitchFamily="34" charset="0"/>
              <a:cs typeface="Calibri" pitchFamily="34" charset="0"/>
            </a:endParaRPr>
          </a:p>
          <a:p>
            <a:pPr marL="457200" indent="-457200" eaLnBrk="1" hangingPunct="1">
              <a:buClr>
                <a:srgbClr val="00B0F0"/>
              </a:buClr>
              <a:buFont typeface="Trebuchet MS" pitchFamily="34" charset="0"/>
              <a:buAutoNum type="arabicPeriod"/>
              <a:defRPr/>
            </a:pPr>
            <a:r>
              <a:rPr lang="en-US" sz="2800" dirty="0" err="1" smtClean="0">
                <a:latin typeface="Calibri" pitchFamily="34" charset="0"/>
                <a:cs typeface="Calibri" pitchFamily="34" charset="0"/>
              </a:rPr>
              <a:t>Pengumpulan</a:t>
            </a:r>
            <a:r>
              <a:rPr lang="en-US" sz="2800" dirty="0" smtClean="0">
                <a:latin typeface="Calibri" pitchFamily="34" charset="0"/>
                <a:cs typeface="Calibri" pitchFamily="34" charset="0"/>
              </a:rPr>
              <a:t> Data</a:t>
            </a:r>
          </a:p>
          <a:p>
            <a:pPr marL="457200" indent="-457200" eaLnBrk="1" hangingPunct="1">
              <a:buClr>
                <a:srgbClr val="00B0F0"/>
              </a:buClr>
              <a:buFont typeface="Trebuchet MS" pitchFamily="34" charset="0"/>
              <a:buAutoNum type="arabicPeriod"/>
              <a:defRPr/>
            </a:pPr>
            <a:r>
              <a:rPr lang="en-US" sz="2800" dirty="0" err="1" smtClean="0">
                <a:latin typeface="Calibri" pitchFamily="34" charset="0"/>
                <a:cs typeface="Calibri" pitchFamily="34" charset="0"/>
              </a:rPr>
              <a:t>Analisis</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dan</a:t>
            </a:r>
            <a:r>
              <a:rPr lang="en-US" sz="2800" dirty="0" smtClean="0">
                <a:latin typeface="Calibri" pitchFamily="34" charset="0"/>
                <a:cs typeface="Calibri" pitchFamily="34" charset="0"/>
              </a:rPr>
              <a:t> </a:t>
            </a:r>
            <a:r>
              <a:rPr lang="en-US" sz="2800" dirty="0" err="1" smtClean="0">
                <a:latin typeface="Calibri" pitchFamily="34" charset="0"/>
                <a:cs typeface="Calibri" pitchFamily="34" charset="0"/>
              </a:rPr>
              <a:t>Interpretasi</a:t>
            </a:r>
            <a:r>
              <a:rPr lang="en-US" sz="2800" dirty="0" smtClean="0">
                <a:latin typeface="Calibri" pitchFamily="34" charset="0"/>
                <a:cs typeface="Calibri" pitchFamily="34" charset="0"/>
              </a:rPr>
              <a:t> Data</a:t>
            </a:r>
            <a:endParaRPr lang="id-ID" sz="2800" dirty="0" smtClean="0">
              <a:latin typeface="Calibri" pitchFamily="34" charset="0"/>
              <a:cs typeface="Calibri" pitchFamily="34" charset="0"/>
            </a:endParaRPr>
          </a:p>
          <a:p>
            <a:pPr marL="457200" indent="-457200" eaLnBrk="1" hangingPunct="1">
              <a:buClr>
                <a:srgbClr val="00B0F0"/>
              </a:buClr>
              <a:buFont typeface="Trebuchet MS" pitchFamily="34" charset="0"/>
              <a:buAutoNum type="arabicPeriod"/>
              <a:defRPr/>
            </a:pPr>
            <a:r>
              <a:rPr lang="id-ID" sz="2800" dirty="0" smtClean="0">
                <a:latin typeface="Calibri" pitchFamily="34" charset="0"/>
                <a:cs typeface="Calibri" pitchFamily="34" charset="0"/>
              </a:rPr>
              <a:t>Pengambilan keputusan</a:t>
            </a:r>
          </a:p>
          <a:p>
            <a:pPr marL="457200" indent="-457200" eaLnBrk="1" hangingPunct="1">
              <a:buClr>
                <a:srgbClr val="00B0F0"/>
              </a:buClr>
              <a:buFont typeface="Trebuchet MS" pitchFamily="34" charset="0"/>
              <a:buAutoNum type="arabicPeriod"/>
              <a:defRPr/>
            </a:pPr>
            <a:r>
              <a:rPr lang="id-ID" sz="2800" dirty="0" smtClean="0">
                <a:latin typeface="Calibri" pitchFamily="34" charset="0"/>
                <a:cs typeface="Calibri" pitchFamily="34" charset="0"/>
              </a:rPr>
              <a:t>Penyusunan laporan dan menyampaikannya pada stakeholder</a:t>
            </a:r>
            <a:endParaRPr lang="en-US" sz="2800" dirty="0" smtClean="0">
              <a:latin typeface="Calibri" pitchFamily="34" charset="0"/>
              <a:cs typeface="Calibri" pitchFamily="34" charset="0"/>
            </a:endParaRPr>
          </a:p>
          <a:p>
            <a:pPr eaLnBrk="1" hangingPunct="1">
              <a:buClr>
                <a:srgbClr val="00B0F0"/>
              </a:buClr>
              <a:defRPr/>
            </a:pPr>
            <a:endParaRPr lang="en-US" dirty="0">
              <a:latin typeface="Calibri" pitchFamily="34" charset="0"/>
              <a:cs typeface="Calibri" pitchFamily="34" charset="0"/>
            </a:endParaRPr>
          </a:p>
        </p:txBody>
      </p:sp>
      <p:pic>
        <p:nvPicPr>
          <p:cNvPr id="17412" name="Picture 4" descr="http://beasiswaunggulan.kemdikbud.go.id/assets/main/images/big-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54" y="152400"/>
            <a:ext cx="1111221"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4401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80928"/>
            <a:ext cx="8229600" cy="1143000"/>
          </a:xfrm>
        </p:spPr>
        <p:txBody>
          <a:bodyPr>
            <a:normAutofit fontScale="90000"/>
          </a:bodyPr>
          <a:lstStyle/>
          <a:p>
            <a:r>
              <a:rPr lang="id-ID" dirty="0" smtClean="0"/>
              <a:t>LANGKAH 1: PENYUSUNAN RENCANA EVALUASI</a:t>
            </a:r>
            <a:endParaRPr lang="id-ID" dirty="0"/>
          </a:p>
        </p:txBody>
      </p:sp>
    </p:spTree>
    <p:extLst>
      <p:ext uri="{BB962C8B-B14F-4D97-AF65-F5344CB8AC3E}">
        <p14:creationId xmlns:p14="http://schemas.microsoft.com/office/powerpoint/2010/main" val="268908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id-ID" dirty="0" smtClean="0"/>
              <a:t>BACKGROUND</a:t>
            </a:r>
            <a:endParaRPr lang="id-ID" dirty="0"/>
          </a:p>
        </p:txBody>
      </p:sp>
      <p:sp>
        <p:nvSpPr>
          <p:cNvPr id="3" name="Content Placeholder 2"/>
          <p:cNvSpPr>
            <a:spLocks noGrp="1"/>
          </p:cNvSpPr>
          <p:nvPr>
            <p:ph idx="1"/>
          </p:nvPr>
        </p:nvSpPr>
        <p:spPr>
          <a:xfrm>
            <a:off x="457200" y="1404256"/>
            <a:ext cx="3610744" cy="2816832"/>
          </a:xfrm>
          <a:ln w="12700">
            <a:solidFill>
              <a:schemeClr val="tx1"/>
            </a:solidFill>
          </a:ln>
        </p:spPr>
        <p:txBody>
          <a:bodyPr>
            <a:normAutofit fontScale="55000" lnSpcReduction="20000"/>
          </a:bodyPr>
          <a:lstStyle/>
          <a:p>
            <a:r>
              <a:rPr lang="id-ID" dirty="0"/>
              <a:t>karakter bangsa menjadi pembeda yang menegaskan identitas kultural sehingga dapat bersaing dalam kompetisi antar </a:t>
            </a:r>
            <a:r>
              <a:rPr lang="id-ID" dirty="0" smtClean="0"/>
              <a:t>bangsa</a:t>
            </a:r>
          </a:p>
          <a:p>
            <a:r>
              <a:rPr lang="id-ID" dirty="0"/>
              <a:t>Penguatan karakter bangsa menjadi salah satu butir Nawacita yang dicanangkan Presiden Joko Widodo melalui Gerakan Nasional Revolusi Mental (GNRM). </a:t>
            </a:r>
            <a:endParaRPr lang="id-ID" dirty="0" smtClean="0"/>
          </a:p>
          <a:p>
            <a:endParaRPr lang="id-ID" dirty="0"/>
          </a:p>
        </p:txBody>
      </p:sp>
      <p:sp>
        <p:nvSpPr>
          <p:cNvPr id="4" name="Content Placeholder 2"/>
          <p:cNvSpPr txBox="1">
            <a:spLocks/>
          </p:cNvSpPr>
          <p:nvPr/>
        </p:nvSpPr>
        <p:spPr>
          <a:xfrm>
            <a:off x="4716016" y="1412776"/>
            <a:ext cx="3610744" cy="2736304"/>
          </a:xfrm>
          <a:prstGeom prst="rect">
            <a:avLst/>
          </a:prstGeom>
          <a:ln w="12700">
            <a:solidFill>
              <a:schemeClr val="tx1"/>
            </a:solidFill>
          </a:ln>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d-ID" dirty="0" smtClean="0"/>
              <a:t>Pendidikan Karakter menjadi Isu Dunia </a:t>
            </a:r>
            <a:r>
              <a:rPr lang="id-ID" dirty="0" smtClean="0">
                <a:sym typeface="Wingdings" pitchFamily="2" charset="2"/>
              </a:rPr>
              <a:t> </a:t>
            </a:r>
            <a:r>
              <a:rPr lang="id-ID" dirty="0" smtClean="0"/>
              <a:t>Amerika sejak tahun 1980-an mengembangankan program pendidikan karakter di sekolah</a:t>
            </a:r>
          </a:p>
          <a:p>
            <a:r>
              <a:rPr lang="id-ID" dirty="0" smtClean="0"/>
              <a:t>Borderless Countries</a:t>
            </a:r>
          </a:p>
          <a:p>
            <a:r>
              <a:rPr lang="id-ID" dirty="0" smtClean="0"/>
              <a:t>Masalah moralitas yang banyak terjadi dengan kasus yang beragam</a:t>
            </a:r>
          </a:p>
        </p:txBody>
      </p:sp>
      <p:sp>
        <p:nvSpPr>
          <p:cNvPr id="5" name="Content Placeholder 2"/>
          <p:cNvSpPr txBox="1">
            <a:spLocks/>
          </p:cNvSpPr>
          <p:nvPr/>
        </p:nvSpPr>
        <p:spPr>
          <a:xfrm>
            <a:off x="2339752" y="3971012"/>
            <a:ext cx="3610744" cy="28869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id-ID" dirty="0" smtClean="0"/>
          </a:p>
        </p:txBody>
      </p:sp>
      <p:sp>
        <p:nvSpPr>
          <p:cNvPr id="6" name="Content Placeholder 2"/>
          <p:cNvSpPr txBox="1">
            <a:spLocks/>
          </p:cNvSpPr>
          <p:nvPr/>
        </p:nvSpPr>
        <p:spPr>
          <a:xfrm>
            <a:off x="1907704" y="5003182"/>
            <a:ext cx="5544616" cy="1796613"/>
          </a:xfrm>
          <a:prstGeom prst="rect">
            <a:avLst/>
          </a:prstGeom>
          <a:ln w="12700">
            <a:solidFill>
              <a:schemeClr val="tx1"/>
            </a:solid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id-ID" dirty="0"/>
              <a:t>Kementerian Pendidikan dan Kebudayaan mencanangkan Penguatan Pendidikan Karakter (PPK) secara bertahap mulai tahun 2016.</a:t>
            </a:r>
          </a:p>
          <a:p>
            <a:pPr marL="0" indent="0" algn="ctr">
              <a:buNone/>
            </a:pPr>
            <a:endParaRPr lang="id-ID" dirty="0" smtClean="0"/>
          </a:p>
        </p:txBody>
      </p:sp>
      <p:sp>
        <p:nvSpPr>
          <p:cNvPr id="7" name="Down Arrow 6"/>
          <p:cNvSpPr/>
          <p:nvPr/>
        </p:nvSpPr>
        <p:spPr>
          <a:xfrm>
            <a:off x="3995936" y="4293096"/>
            <a:ext cx="86409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16063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49246169"/>
              </p:ext>
            </p:extLst>
          </p:nvPr>
        </p:nvGraphicFramePr>
        <p:xfrm>
          <a:off x="1192385" y="980729"/>
          <a:ext cx="7677093" cy="5701115"/>
        </p:xfrm>
        <a:graphic>
          <a:graphicData uri="http://schemas.openxmlformats.org/drawingml/2006/table">
            <a:tbl>
              <a:tblPr firstRow="1" bandRow="1">
                <a:tableStyleId>{7DF18680-E054-41AD-8BC1-D1AEF772440D}</a:tableStyleId>
              </a:tblPr>
              <a:tblGrid>
                <a:gridCol w="412825"/>
                <a:gridCol w="1430490"/>
                <a:gridCol w="1680316"/>
                <a:gridCol w="4153462"/>
              </a:tblGrid>
              <a:tr h="854775">
                <a:tc rowSpan="2">
                  <a:txBody>
                    <a:bodyPr/>
                    <a:lstStyle/>
                    <a:p>
                      <a:pPr algn="ctr"/>
                      <a:endParaRPr lang="en-US" sz="1800" dirty="0" smtClean="0">
                        <a:solidFill>
                          <a:schemeClr val="tx1"/>
                        </a:solidFill>
                      </a:endParaRPr>
                    </a:p>
                    <a:p>
                      <a:pPr algn="ctr"/>
                      <a:endParaRPr lang="en-US" sz="1800" dirty="0" smtClean="0">
                        <a:solidFill>
                          <a:schemeClr val="tx1"/>
                        </a:solidFill>
                      </a:endParaRPr>
                    </a:p>
                    <a:p>
                      <a:pPr algn="ctr"/>
                      <a:r>
                        <a:rPr lang="en-US" sz="1800" dirty="0" smtClean="0">
                          <a:solidFill>
                            <a:schemeClr val="tx1"/>
                          </a:solidFill>
                        </a:rPr>
                        <a:t>No</a:t>
                      </a:r>
                      <a:endParaRPr lang="en-US" sz="1800" dirty="0">
                        <a:solidFill>
                          <a:schemeClr val="tx1"/>
                        </a:solidFill>
                      </a:endParaRPr>
                    </a:p>
                  </a:txBody>
                  <a:tcPr marL="68755" marR="68755"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endParaRPr lang="en-US" sz="1800" dirty="0" smtClean="0">
                        <a:solidFill>
                          <a:schemeClr val="tx1"/>
                        </a:solidFill>
                      </a:endParaRPr>
                    </a:p>
                    <a:p>
                      <a:pPr algn="ctr"/>
                      <a:endParaRPr lang="en-US" sz="1800" dirty="0" smtClean="0">
                        <a:solidFill>
                          <a:schemeClr val="tx1"/>
                        </a:solidFill>
                      </a:endParaRPr>
                    </a:p>
                    <a:p>
                      <a:pPr algn="ctr"/>
                      <a:r>
                        <a:rPr lang="en-US" sz="1800" dirty="0" err="1" smtClean="0">
                          <a:solidFill>
                            <a:schemeClr val="tx1"/>
                          </a:solidFill>
                        </a:rPr>
                        <a:t>Jenis</a:t>
                      </a:r>
                      <a:r>
                        <a:rPr lang="en-US" sz="1800" dirty="0" smtClean="0">
                          <a:solidFill>
                            <a:schemeClr val="tx1"/>
                          </a:solidFill>
                        </a:rPr>
                        <a:t> </a:t>
                      </a:r>
                      <a:r>
                        <a:rPr lang="en-US" sz="1800" dirty="0" err="1" smtClean="0">
                          <a:solidFill>
                            <a:schemeClr val="tx1"/>
                          </a:solidFill>
                        </a:rPr>
                        <a:t>Evaluasi</a:t>
                      </a:r>
                      <a:endParaRPr lang="en-US" sz="1800" dirty="0">
                        <a:solidFill>
                          <a:schemeClr val="tx1"/>
                        </a:solidFill>
                      </a:endParaRPr>
                    </a:p>
                  </a:txBody>
                  <a:tcPr marL="68755" marR="68755"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1800" dirty="0" err="1" smtClean="0">
                          <a:solidFill>
                            <a:schemeClr val="tx1"/>
                          </a:solidFill>
                        </a:rPr>
                        <a:t>Kriteria</a:t>
                      </a:r>
                      <a:r>
                        <a:rPr lang="en-US" sz="1800" dirty="0" smtClean="0">
                          <a:solidFill>
                            <a:schemeClr val="tx1"/>
                          </a:solidFill>
                        </a:rPr>
                        <a:t> </a:t>
                      </a:r>
                      <a:r>
                        <a:rPr lang="en-US" sz="1800" dirty="0" err="1" smtClean="0">
                          <a:solidFill>
                            <a:schemeClr val="tx1"/>
                          </a:solidFill>
                        </a:rPr>
                        <a:t>Evaluasi</a:t>
                      </a:r>
                      <a:endParaRPr lang="en-US" sz="1800" dirty="0" smtClean="0">
                        <a:solidFill>
                          <a:schemeClr val="tx1"/>
                        </a:solidFill>
                      </a:endParaRPr>
                    </a:p>
                  </a:txBody>
                  <a:tcPr marL="68755" marR="68755"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854775">
                <a:tc vMerge="1">
                  <a:txBody>
                    <a:bodyPr/>
                    <a:lstStyle/>
                    <a:p>
                      <a:endParaRPr lang="en-US"/>
                    </a:p>
                  </a:txBody>
                  <a:tcPr/>
                </a:tc>
                <a:tc vMerge="1">
                  <a:txBody>
                    <a:bodyPr/>
                    <a:lstStyle/>
                    <a:p>
                      <a:endParaRPr lang="en-US"/>
                    </a:p>
                  </a:txBody>
                  <a:tcPr/>
                </a:tc>
                <a:tc>
                  <a:txBody>
                    <a:bodyPr/>
                    <a:lstStyle/>
                    <a:p>
                      <a:pPr algn="ctr"/>
                      <a:r>
                        <a:rPr lang="en-US" sz="1800" b="1" dirty="0" err="1" smtClean="0">
                          <a:solidFill>
                            <a:schemeClr val="tx1"/>
                          </a:solidFill>
                        </a:rPr>
                        <a:t>Komponen</a:t>
                      </a:r>
                      <a:r>
                        <a:rPr lang="en-US" sz="1800" b="1" dirty="0" smtClean="0">
                          <a:solidFill>
                            <a:schemeClr val="tx1"/>
                          </a:solidFill>
                        </a:rPr>
                        <a:t> /</a:t>
                      </a:r>
                      <a:r>
                        <a:rPr lang="en-US" sz="1800" b="1" dirty="0" err="1" smtClean="0">
                          <a:solidFill>
                            <a:schemeClr val="tx1"/>
                          </a:solidFill>
                        </a:rPr>
                        <a:t>asepek</a:t>
                      </a:r>
                      <a:r>
                        <a:rPr lang="en-US" sz="1800" b="1" dirty="0" smtClean="0">
                          <a:solidFill>
                            <a:schemeClr val="tx1"/>
                          </a:solidFill>
                        </a:rPr>
                        <a:t> yang </a:t>
                      </a:r>
                      <a:r>
                        <a:rPr lang="en-US" sz="1800" b="1" dirty="0" err="1" smtClean="0">
                          <a:solidFill>
                            <a:schemeClr val="tx1"/>
                          </a:solidFill>
                        </a:rPr>
                        <a:t>Dievaluasi</a:t>
                      </a:r>
                      <a:endParaRPr lang="en-US" sz="1800" b="1" dirty="0">
                        <a:solidFill>
                          <a:schemeClr val="tx1"/>
                        </a:solidFill>
                      </a:endParaRPr>
                    </a:p>
                  </a:txBody>
                  <a:tcPr marL="68755" marR="68755"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err="1" smtClean="0">
                          <a:solidFill>
                            <a:schemeClr val="tx1"/>
                          </a:solidFill>
                        </a:rPr>
                        <a:t>Indikator</a:t>
                      </a:r>
                      <a:r>
                        <a:rPr lang="en-US" sz="1800" b="1" dirty="0" smtClean="0">
                          <a:solidFill>
                            <a:schemeClr val="tx1"/>
                          </a:solidFill>
                        </a:rPr>
                        <a:t> </a:t>
                      </a:r>
                      <a:r>
                        <a:rPr lang="en-US" sz="1800" b="1" dirty="0" err="1" smtClean="0">
                          <a:solidFill>
                            <a:schemeClr val="tx1"/>
                          </a:solidFill>
                        </a:rPr>
                        <a:t>Keberhasilan</a:t>
                      </a:r>
                      <a:endParaRPr lang="en-US" sz="1800" b="1" dirty="0">
                        <a:solidFill>
                          <a:schemeClr val="tx1"/>
                        </a:solidFill>
                      </a:endParaRPr>
                    </a:p>
                  </a:txBody>
                  <a:tcPr marL="68755" marR="68755"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81994">
                <a:tc>
                  <a:txBody>
                    <a:bodyPr/>
                    <a:lstStyle/>
                    <a:p>
                      <a:r>
                        <a:rPr lang="en-US" sz="2000" dirty="0" smtClean="0">
                          <a:solidFill>
                            <a:schemeClr val="tx1"/>
                          </a:solidFill>
                        </a:rPr>
                        <a:t>1</a:t>
                      </a:r>
                      <a:endParaRPr lang="en-US" sz="2000" dirty="0">
                        <a:solidFill>
                          <a:schemeClr val="tx1"/>
                        </a:solidFill>
                      </a:endParaRPr>
                    </a:p>
                  </a:txBody>
                  <a:tcPr marL="68755" marR="68755"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err="1" smtClean="0">
                          <a:solidFill>
                            <a:schemeClr val="tx1"/>
                          </a:solidFill>
                        </a:rPr>
                        <a:t>Evaluasi</a:t>
                      </a:r>
                      <a:r>
                        <a:rPr lang="en-US" sz="2000" dirty="0" smtClean="0">
                          <a:solidFill>
                            <a:schemeClr val="tx1"/>
                          </a:solidFill>
                        </a:rPr>
                        <a:t>   </a:t>
                      </a:r>
                      <a:r>
                        <a:rPr lang="en-US" sz="2000" dirty="0" err="1" smtClean="0">
                          <a:solidFill>
                            <a:schemeClr val="tx1"/>
                          </a:solidFill>
                        </a:rPr>
                        <a:t>Proses</a:t>
                      </a:r>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a:solidFill>
                          <a:schemeClr val="tx1"/>
                        </a:solidFill>
                      </a:endParaRPr>
                    </a:p>
                  </a:txBody>
                  <a:tcPr marL="68755" marR="68755"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1200" dirty="0" smtClean="0">
                          <a:solidFill>
                            <a:schemeClr val="tx1"/>
                          </a:solidFill>
                          <a:latin typeface="+mn-lt"/>
                          <a:ea typeface="+mn-ea"/>
                          <a:cs typeface="+mn-cs"/>
                        </a:rPr>
                        <a:t>1. </a:t>
                      </a:r>
                      <a:r>
                        <a:rPr lang="en-US" sz="2000" kern="1200" dirty="0" err="1" smtClean="0">
                          <a:solidFill>
                            <a:schemeClr val="tx1"/>
                          </a:solidFill>
                          <a:latin typeface="+mn-lt"/>
                          <a:ea typeface="+mn-ea"/>
                          <a:cs typeface="+mn-cs"/>
                        </a:rPr>
                        <a:t>Pelaksanaan</a:t>
                      </a:r>
                      <a:r>
                        <a:rPr lang="en-US" sz="2000" kern="1200" dirty="0" smtClean="0">
                          <a:solidFill>
                            <a:schemeClr val="tx1"/>
                          </a:solidFill>
                          <a:latin typeface="+mn-lt"/>
                          <a:ea typeface="+mn-ea"/>
                          <a:cs typeface="+mn-cs"/>
                        </a:rPr>
                        <a:t> </a:t>
                      </a:r>
                      <a:r>
                        <a:rPr lang="en-US" sz="2000" kern="1200" dirty="0" err="1" smtClean="0">
                          <a:solidFill>
                            <a:schemeClr val="tx1"/>
                          </a:solidFill>
                          <a:latin typeface="+mn-lt"/>
                          <a:ea typeface="+mn-ea"/>
                          <a:cs typeface="+mn-cs"/>
                        </a:rPr>
                        <a:t>Layanan</a:t>
                      </a:r>
                      <a:endParaRPr lang="en-US" sz="2000" dirty="0">
                        <a:solidFill>
                          <a:schemeClr val="tx1"/>
                        </a:solidFill>
                      </a:endParaRPr>
                    </a:p>
                  </a:txBody>
                  <a:tcPr marL="68755" marR="68755"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1313" lvl="0" indent="-341313">
                        <a:buFont typeface="+mj-lt"/>
                        <a:buAutoNum type="alphaLcPeriod"/>
                      </a:pPr>
                      <a:r>
                        <a:rPr lang="en-US" sz="1800" kern="1200" dirty="0" err="1" smtClean="0">
                          <a:solidFill>
                            <a:schemeClr val="tx1"/>
                          </a:solidFill>
                          <a:latin typeface="+mn-lt"/>
                          <a:ea typeface="+mn-ea"/>
                          <a:cs typeface="+mn-cs"/>
                        </a:rPr>
                        <a:t>Peserta</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didik</a:t>
                      </a:r>
                      <a:r>
                        <a:rPr lang="en-US" sz="1800" kern="1200" dirty="0" smtClean="0">
                          <a:solidFill>
                            <a:schemeClr val="tx1"/>
                          </a:solidFill>
                          <a:latin typeface="+mn-lt"/>
                          <a:ea typeface="+mn-ea"/>
                          <a:cs typeface="+mn-cs"/>
                        </a:rPr>
                        <a:t>/</a:t>
                      </a:r>
                      <a:r>
                        <a:rPr lang="en-US" sz="1800" kern="1200" dirty="0" err="1" smtClean="0">
                          <a:solidFill>
                            <a:schemeClr val="tx1"/>
                          </a:solidFill>
                          <a:latin typeface="+mn-lt"/>
                          <a:ea typeface="+mn-ea"/>
                          <a:cs typeface="+mn-cs"/>
                        </a:rPr>
                        <a:t>konseli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terlibat</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secara</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aktif</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dalam</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kegiatan</a:t>
                      </a:r>
                      <a:r>
                        <a:rPr lang="id-ID" sz="1800" kern="1200" dirty="0" smtClean="0">
                          <a:solidFill>
                            <a:schemeClr val="tx1"/>
                          </a:solidFill>
                          <a:latin typeface="+mn-lt"/>
                          <a:ea typeface="+mn-ea"/>
                          <a:cs typeface="+mn-cs"/>
                        </a:rPr>
                        <a:t> (layanan</a:t>
                      </a:r>
                      <a:r>
                        <a:rPr lang="id-ID" sz="1800" kern="1200" baseline="0" dirty="0" smtClean="0">
                          <a:solidFill>
                            <a:schemeClr val="tx1"/>
                          </a:solidFill>
                          <a:latin typeface="+mn-lt"/>
                          <a:ea typeface="+mn-ea"/>
                          <a:cs typeface="+mn-cs"/>
                        </a:rPr>
                        <a:t> dasar, layanan responsif, layanan perencanaan individual)</a:t>
                      </a:r>
                      <a:endParaRPr lang="en-US" sz="1800" kern="1200" dirty="0" smtClean="0">
                        <a:solidFill>
                          <a:schemeClr val="tx1"/>
                        </a:solidFill>
                        <a:latin typeface="+mn-lt"/>
                        <a:ea typeface="+mn-ea"/>
                        <a:cs typeface="+mn-cs"/>
                      </a:endParaRPr>
                    </a:p>
                    <a:p>
                      <a:pPr marL="341313" lvl="0" indent="-341313">
                        <a:buFont typeface="+mj-lt"/>
                        <a:buAutoNum type="alphaLcPeriod"/>
                      </a:pPr>
                      <a:r>
                        <a:rPr lang="en-US" sz="1800" kern="1200" dirty="0" err="1" smtClean="0">
                          <a:solidFill>
                            <a:schemeClr val="tx1"/>
                          </a:solidFill>
                          <a:latin typeface="+mn-lt"/>
                          <a:ea typeface="+mn-ea"/>
                          <a:cs typeface="+mn-cs"/>
                        </a:rPr>
                        <a:t>Peserta</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didik</a:t>
                      </a:r>
                      <a:r>
                        <a:rPr lang="en-US" sz="1800" kern="1200" dirty="0" smtClean="0">
                          <a:solidFill>
                            <a:schemeClr val="tx1"/>
                          </a:solidFill>
                          <a:latin typeface="+mn-lt"/>
                          <a:ea typeface="+mn-ea"/>
                          <a:cs typeface="+mn-cs"/>
                        </a:rPr>
                        <a:t>/</a:t>
                      </a:r>
                      <a:r>
                        <a:rPr lang="en-US" sz="1800" kern="1200" dirty="0" err="1" smtClean="0">
                          <a:solidFill>
                            <a:schemeClr val="tx1"/>
                          </a:solidFill>
                          <a:latin typeface="+mn-lt"/>
                          <a:ea typeface="+mn-ea"/>
                          <a:cs typeface="+mn-cs"/>
                        </a:rPr>
                        <a:t>konseli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memiliki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antusiasme</a:t>
                      </a:r>
                      <a:r>
                        <a:rPr lang="en-US" sz="1800" kern="1200" dirty="0" smtClean="0">
                          <a:solidFill>
                            <a:schemeClr val="tx1"/>
                          </a:solidFill>
                          <a:latin typeface="+mn-lt"/>
                          <a:ea typeface="+mn-ea"/>
                          <a:cs typeface="+mn-cs"/>
                        </a:rPr>
                        <a:t> yang </a:t>
                      </a:r>
                      <a:r>
                        <a:rPr lang="en-US" sz="1800" kern="1200" dirty="0" err="1" smtClean="0">
                          <a:solidFill>
                            <a:schemeClr val="tx1"/>
                          </a:solidFill>
                          <a:latin typeface="+mn-lt"/>
                          <a:ea typeface="+mn-ea"/>
                          <a:cs typeface="+mn-cs"/>
                        </a:rPr>
                        <a:t>tinggi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dalam</a:t>
                      </a:r>
                      <a:r>
                        <a:rPr lang="id-ID"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kegiatan</a:t>
                      </a:r>
                      <a:endParaRPr lang="en-US" sz="1800" kern="1200" dirty="0" smtClean="0">
                        <a:solidFill>
                          <a:schemeClr val="tx1"/>
                        </a:solidFill>
                        <a:latin typeface="+mn-lt"/>
                        <a:ea typeface="+mn-ea"/>
                        <a:cs typeface="+mn-cs"/>
                      </a:endParaRPr>
                    </a:p>
                    <a:p>
                      <a:pPr marL="341313" lvl="0" indent="-341313">
                        <a:buFont typeface="+mj-lt"/>
                        <a:buAutoNum type="alphaLcPeriod"/>
                      </a:pPr>
                      <a:r>
                        <a:rPr lang="en-US" sz="1800" kern="1200" dirty="0" smtClean="0">
                          <a:solidFill>
                            <a:schemeClr val="tx1"/>
                          </a:solidFill>
                          <a:latin typeface="+mn-lt"/>
                          <a:ea typeface="+mn-ea"/>
                          <a:cs typeface="+mn-cs"/>
                        </a:rPr>
                        <a:t>Guru BK </a:t>
                      </a:r>
                      <a:r>
                        <a:rPr lang="en-US" sz="1800" kern="1200" dirty="0" err="1" smtClean="0">
                          <a:solidFill>
                            <a:schemeClr val="tx1"/>
                          </a:solidFill>
                          <a:latin typeface="+mn-lt"/>
                          <a:ea typeface="+mn-ea"/>
                          <a:cs typeface="+mn-cs"/>
                        </a:rPr>
                        <a:t>atau</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Konselor</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menggunakan media layanan yang menarik</a:t>
                      </a:r>
                    </a:p>
                    <a:p>
                      <a:pPr marL="341313" lvl="0" indent="-341313">
                        <a:buFont typeface="+mj-lt"/>
                        <a:buAutoNum type="alphaLcPeriod"/>
                      </a:pPr>
                      <a:r>
                        <a:rPr lang="id-ID" sz="1800" kern="1200" dirty="0" smtClean="0">
                          <a:solidFill>
                            <a:schemeClr val="tx1"/>
                          </a:solidFill>
                          <a:latin typeface="+mn-lt"/>
                          <a:ea typeface="+mn-ea"/>
                          <a:cs typeface="+mn-cs"/>
                        </a:rPr>
                        <a:t>Peserta</a:t>
                      </a:r>
                      <a:r>
                        <a:rPr lang="id-ID" sz="1800" kern="1200" baseline="0" dirty="0" smtClean="0">
                          <a:solidFill>
                            <a:schemeClr val="tx1"/>
                          </a:solidFill>
                          <a:latin typeface="+mn-lt"/>
                          <a:ea typeface="+mn-ea"/>
                          <a:cs typeface="+mn-cs"/>
                        </a:rPr>
                        <a:t> didik/konseli mendapatkan manfaat dari kegiatan layanan yang diikuti</a:t>
                      </a:r>
                      <a:endParaRPr lang="en-US" sz="1800" kern="1200" dirty="0" smtClean="0">
                        <a:solidFill>
                          <a:schemeClr val="tx1"/>
                        </a:solidFill>
                        <a:latin typeface="+mn-lt"/>
                        <a:ea typeface="+mn-ea"/>
                        <a:cs typeface="+mn-cs"/>
                      </a:endParaRPr>
                    </a:p>
                    <a:p>
                      <a:pPr marL="341313" indent="-341313">
                        <a:buFont typeface="+mj-lt"/>
                        <a:buAutoNum type="alphaLcPeriod"/>
                      </a:pPr>
                      <a:r>
                        <a:rPr lang="en-US" sz="1800" kern="1200" dirty="0" err="1" smtClean="0">
                          <a:solidFill>
                            <a:schemeClr val="tx1"/>
                          </a:solidFill>
                          <a:latin typeface="+mn-lt"/>
                          <a:ea typeface="+mn-ea"/>
                          <a:cs typeface="+mn-cs"/>
                        </a:rPr>
                        <a:t>Alokasi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waktu</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pemberian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layanan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sesuai</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dengan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rencana</a:t>
                      </a:r>
                      <a:r>
                        <a:rPr lang="en-US" sz="1800" kern="1200" dirty="0" smtClean="0">
                          <a:solidFill>
                            <a:schemeClr val="tx1"/>
                          </a:solidFill>
                          <a:latin typeface="+mn-lt"/>
                          <a:ea typeface="+mn-ea"/>
                          <a:cs typeface="+mn-cs"/>
                        </a:rPr>
                        <a:t> yang </a:t>
                      </a:r>
                      <a:r>
                        <a:rPr lang="en-US" sz="1800" kern="1200" dirty="0" err="1" smtClean="0">
                          <a:solidFill>
                            <a:schemeClr val="tx1"/>
                          </a:solidFill>
                          <a:latin typeface="+mn-lt"/>
                          <a:ea typeface="+mn-ea"/>
                          <a:cs typeface="+mn-cs"/>
                        </a:rPr>
                        <a:t>telah</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ditetapkan</a:t>
                      </a:r>
                      <a:endParaRPr lang="en-US" sz="1800" dirty="0">
                        <a:solidFill>
                          <a:schemeClr val="tx1"/>
                        </a:solidFill>
                      </a:endParaRPr>
                    </a:p>
                  </a:txBody>
                  <a:tcPr marL="68755" marR="68755"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itle 2"/>
          <p:cNvSpPr txBox="1">
            <a:spLocks/>
          </p:cNvSpPr>
          <p:nvPr/>
        </p:nvSpPr>
        <p:spPr bwMode="auto">
          <a:xfrm>
            <a:off x="971600" y="381000"/>
            <a:ext cx="8640960" cy="914400"/>
          </a:xfrm>
          <a:prstGeom prst="rect">
            <a:avLst/>
          </a:prstGeom>
          <a:noFill/>
          <a:ln w="9525">
            <a:noFill/>
            <a:miter lim="800000"/>
            <a:headEnd/>
            <a:tailEnd/>
          </a:ln>
        </p:spPr>
        <p:txBody>
          <a:bodyPr anchor="ctr"/>
          <a:lstStyle/>
          <a:p>
            <a:pPr algn="ctr">
              <a:defRPr/>
            </a:pPr>
            <a:r>
              <a:rPr lang="en-US" sz="4000" b="1" dirty="0" err="1">
                <a:solidFill>
                  <a:schemeClr val="tx2"/>
                </a:solidFill>
                <a:latin typeface="Calibri" pitchFamily="34" charset="0"/>
                <a:ea typeface="+mj-ea"/>
                <a:cs typeface="Calibri" pitchFamily="34" charset="0"/>
              </a:rPr>
              <a:t>Kriteria</a:t>
            </a:r>
            <a:r>
              <a:rPr lang="en-US" sz="4000" b="1" dirty="0">
                <a:solidFill>
                  <a:schemeClr val="tx2"/>
                </a:solidFill>
                <a:latin typeface="Calibri" pitchFamily="34" charset="0"/>
                <a:ea typeface="+mj-ea"/>
                <a:cs typeface="Calibri" pitchFamily="34" charset="0"/>
              </a:rPr>
              <a:t> </a:t>
            </a:r>
            <a:r>
              <a:rPr lang="en-US" sz="4000" b="1" dirty="0" err="1" smtClean="0">
                <a:solidFill>
                  <a:schemeClr val="tx2"/>
                </a:solidFill>
                <a:latin typeface="Calibri" pitchFamily="34" charset="0"/>
                <a:ea typeface="+mj-ea"/>
                <a:cs typeface="Calibri" pitchFamily="34" charset="0"/>
              </a:rPr>
              <a:t>Keberhasilan</a:t>
            </a:r>
            <a:r>
              <a:rPr lang="id-ID" sz="4000" b="1" dirty="0" smtClean="0">
                <a:solidFill>
                  <a:schemeClr val="tx2"/>
                </a:solidFill>
                <a:latin typeface="Calibri" pitchFamily="34" charset="0"/>
                <a:ea typeface="+mj-ea"/>
                <a:cs typeface="Calibri" pitchFamily="34" charset="0"/>
              </a:rPr>
              <a:t>, POP BK, 2016</a:t>
            </a:r>
            <a:r>
              <a:rPr lang="en-US" sz="4000" b="1" dirty="0">
                <a:solidFill>
                  <a:schemeClr val="tx2"/>
                </a:solidFill>
                <a:latin typeface="Calibri" pitchFamily="34" charset="0"/>
                <a:ea typeface="+mj-ea"/>
                <a:cs typeface="Calibri" pitchFamily="34" charset="0"/>
              </a:rPr>
              <a:t/>
            </a:r>
            <a:br>
              <a:rPr lang="en-US" sz="4000" b="1" dirty="0">
                <a:solidFill>
                  <a:schemeClr val="tx2"/>
                </a:solidFill>
                <a:latin typeface="Calibri" pitchFamily="34" charset="0"/>
                <a:ea typeface="+mj-ea"/>
                <a:cs typeface="Calibri" pitchFamily="34" charset="0"/>
              </a:rPr>
            </a:br>
            <a:endParaRPr lang="en-US" sz="4000" b="1" dirty="0">
              <a:solidFill>
                <a:schemeClr val="tx2"/>
              </a:solidFill>
              <a:latin typeface="Calibri" pitchFamily="34" charset="0"/>
              <a:ea typeface="+mj-ea"/>
              <a:cs typeface="Calibri" pitchFamily="34" charset="0"/>
            </a:endParaRPr>
          </a:p>
        </p:txBody>
      </p:sp>
      <p:pic>
        <p:nvPicPr>
          <p:cNvPr id="18457" name="Picture 4" descr="http://beasiswaunggulan.kemdikbud.go.id/assets/main/images/big-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57" y="0"/>
            <a:ext cx="111002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4380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58043820"/>
              </p:ext>
            </p:extLst>
          </p:nvPr>
        </p:nvGraphicFramePr>
        <p:xfrm>
          <a:off x="351111" y="1085070"/>
          <a:ext cx="8593760" cy="5622649"/>
        </p:xfrm>
        <a:graphic>
          <a:graphicData uri="http://schemas.openxmlformats.org/drawingml/2006/table">
            <a:tbl>
              <a:tblPr firstRow="1" bandRow="1">
                <a:tableStyleId>{5C22544A-7EE6-4342-B048-85BDC9FD1C3A}</a:tableStyleId>
              </a:tblPr>
              <a:tblGrid>
                <a:gridCol w="461410"/>
                <a:gridCol w="1384230"/>
                <a:gridCol w="1730287"/>
                <a:gridCol w="5017833"/>
              </a:tblGrid>
              <a:tr h="370238">
                <a:tc rowSpan="2">
                  <a:txBody>
                    <a:bodyPr/>
                    <a:lstStyle/>
                    <a:p>
                      <a:pPr algn="ctr"/>
                      <a:endParaRPr lang="en-US" sz="2000" dirty="0" smtClean="0">
                        <a:solidFill>
                          <a:schemeClr val="tx1"/>
                        </a:solidFill>
                        <a:latin typeface="Calibri" pitchFamily="34" charset="0"/>
                        <a:cs typeface="Calibri" pitchFamily="34" charset="0"/>
                      </a:endParaRPr>
                    </a:p>
                    <a:p>
                      <a:pPr algn="ctr"/>
                      <a:r>
                        <a:rPr lang="en-US" sz="2000" dirty="0" smtClean="0">
                          <a:solidFill>
                            <a:schemeClr val="tx1"/>
                          </a:solidFill>
                          <a:latin typeface="Calibri" pitchFamily="34" charset="0"/>
                          <a:cs typeface="Calibri" pitchFamily="34" charset="0"/>
                        </a:rPr>
                        <a:t>No</a:t>
                      </a:r>
                      <a:endParaRPr lang="en-US" sz="2000" dirty="0">
                        <a:solidFill>
                          <a:schemeClr val="tx1"/>
                        </a:solidFill>
                        <a:latin typeface="Calibri" pitchFamily="34" charset="0"/>
                        <a:cs typeface="Calibri" pitchFamily="34" charset="0"/>
                      </a:endParaRPr>
                    </a:p>
                  </a:txBody>
                  <a:tcPr marL="68750" marR="68750"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tx1"/>
                        </a:solidFill>
                        <a:latin typeface="Calibri" pitchFamily="34" charset="0"/>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err="1" smtClean="0">
                          <a:solidFill>
                            <a:schemeClr val="tx1"/>
                          </a:solidFill>
                          <a:latin typeface="Calibri" pitchFamily="34" charset="0"/>
                          <a:cs typeface="Calibri" pitchFamily="34" charset="0"/>
                        </a:rPr>
                        <a:t>Jenis</a:t>
                      </a:r>
                      <a:r>
                        <a:rPr lang="en-US" sz="2000" dirty="0" smtClean="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Evaluasi</a:t>
                      </a:r>
                      <a:endParaRPr lang="en-US" sz="2000" dirty="0" smtClean="0">
                        <a:solidFill>
                          <a:schemeClr val="tx1"/>
                        </a:solidFill>
                        <a:latin typeface="Calibri" pitchFamily="34" charset="0"/>
                        <a:cs typeface="Calibri" pitchFamily="34" charset="0"/>
                      </a:endParaRPr>
                    </a:p>
                    <a:p>
                      <a:pPr algn="ctr"/>
                      <a:endParaRPr lang="en-US" sz="2000" dirty="0">
                        <a:solidFill>
                          <a:schemeClr val="tx1"/>
                        </a:solidFill>
                        <a:latin typeface="Calibri" pitchFamily="34" charset="0"/>
                        <a:cs typeface="Calibri" pitchFamily="34" charset="0"/>
                      </a:endParaRPr>
                    </a:p>
                  </a:txBody>
                  <a:tcPr marL="68750" marR="68750"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err="1" smtClean="0">
                          <a:solidFill>
                            <a:schemeClr val="tx1"/>
                          </a:solidFill>
                          <a:latin typeface="Calibri" pitchFamily="34" charset="0"/>
                          <a:cs typeface="Calibri" pitchFamily="34" charset="0"/>
                        </a:rPr>
                        <a:t>Kriteria</a:t>
                      </a:r>
                      <a:r>
                        <a:rPr lang="en-US" sz="2000" dirty="0" smtClean="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Evaluasi</a:t>
                      </a:r>
                      <a:endParaRPr lang="en-US" sz="2000" dirty="0" smtClean="0">
                        <a:solidFill>
                          <a:schemeClr val="tx1"/>
                        </a:solidFill>
                        <a:latin typeface="Calibri" pitchFamily="34" charset="0"/>
                        <a:cs typeface="Calibri" pitchFamily="34" charset="0"/>
                      </a:endParaRPr>
                    </a:p>
                  </a:txBody>
                  <a:tcPr marL="68750" marR="68750"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939813">
                <a:tc vMerge="1">
                  <a:txBody>
                    <a:bodyPr/>
                    <a:lstStyle/>
                    <a:p>
                      <a:endParaRPr lang="en-US" dirty="0"/>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latin typeface="Calibri" pitchFamily="34" charset="0"/>
                          <a:cs typeface="Calibri" pitchFamily="34" charset="0"/>
                        </a:rPr>
                        <a:t>Komponen</a:t>
                      </a:r>
                      <a:r>
                        <a:rPr lang="en-US" sz="2000" b="1" dirty="0" smtClean="0">
                          <a:solidFill>
                            <a:schemeClr val="tx1"/>
                          </a:solidFill>
                          <a:latin typeface="Calibri" pitchFamily="34" charset="0"/>
                          <a:cs typeface="Calibri" pitchFamily="34" charset="0"/>
                        </a:rPr>
                        <a:t> /</a:t>
                      </a:r>
                      <a:r>
                        <a:rPr lang="en-US" sz="2000" b="1" dirty="0" err="1" smtClean="0">
                          <a:solidFill>
                            <a:schemeClr val="tx1"/>
                          </a:solidFill>
                          <a:latin typeface="Calibri" pitchFamily="34" charset="0"/>
                          <a:cs typeface="Calibri" pitchFamily="34" charset="0"/>
                        </a:rPr>
                        <a:t>Aspek</a:t>
                      </a:r>
                      <a:r>
                        <a:rPr lang="en-US" sz="2000" b="1" dirty="0" smtClean="0">
                          <a:solidFill>
                            <a:schemeClr val="tx1"/>
                          </a:solidFill>
                          <a:latin typeface="Calibri" pitchFamily="34" charset="0"/>
                          <a:cs typeface="Calibri" pitchFamily="34" charset="0"/>
                        </a:rPr>
                        <a:t> yang  </a:t>
                      </a:r>
                      <a:r>
                        <a:rPr lang="en-US" sz="2000" b="1" dirty="0" err="1" smtClean="0">
                          <a:solidFill>
                            <a:schemeClr val="tx1"/>
                          </a:solidFill>
                          <a:latin typeface="Calibri" pitchFamily="34" charset="0"/>
                          <a:cs typeface="Calibri" pitchFamily="34" charset="0"/>
                        </a:rPr>
                        <a:t>Dievaluasi</a:t>
                      </a:r>
                      <a:endParaRPr lang="en-US" sz="2000" b="1" dirty="0" smtClean="0">
                        <a:solidFill>
                          <a:schemeClr val="tx1"/>
                        </a:solidFill>
                        <a:latin typeface="Calibri" pitchFamily="34" charset="0"/>
                        <a:cs typeface="Calibri" pitchFamily="34" charset="0"/>
                      </a:endParaRPr>
                    </a:p>
                  </a:txBody>
                  <a:tcPr marL="68750" marR="68750"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latin typeface="Calibri" pitchFamily="34" charset="0"/>
                          <a:cs typeface="Calibri" pitchFamily="34" charset="0"/>
                        </a:rPr>
                        <a:t>Indikator</a:t>
                      </a:r>
                      <a:r>
                        <a:rPr lang="en-US" sz="2000" b="1" dirty="0" smtClean="0">
                          <a:solidFill>
                            <a:schemeClr val="tx1"/>
                          </a:solidFill>
                          <a:latin typeface="Calibri" pitchFamily="34" charset="0"/>
                          <a:cs typeface="Calibri" pitchFamily="34" charset="0"/>
                        </a:rPr>
                        <a:t> </a:t>
                      </a:r>
                      <a:r>
                        <a:rPr lang="en-US" sz="2000" b="1" dirty="0" err="1" smtClean="0">
                          <a:solidFill>
                            <a:schemeClr val="tx1"/>
                          </a:solidFill>
                          <a:latin typeface="Calibri" pitchFamily="34" charset="0"/>
                          <a:cs typeface="Calibri" pitchFamily="34" charset="0"/>
                        </a:rPr>
                        <a:t>Keberhasilan</a:t>
                      </a:r>
                      <a:endParaRPr lang="en-US" sz="2000" b="1" dirty="0" smtClean="0">
                        <a:solidFill>
                          <a:schemeClr val="tx1"/>
                        </a:solidFill>
                        <a:latin typeface="Calibri" pitchFamily="34" charset="0"/>
                        <a:cs typeface="Calibri" pitchFamily="34" charset="0"/>
                      </a:endParaRPr>
                    </a:p>
                  </a:txBody>
                  <a:tcPr marL="68750" marR="68750"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3107">
                <a:tc>
                  <a:txBody>
                    <a:bodyPr/>
                    <a:lstStyle/>
                    <a:p>
                      <a:pPr algn="ctr"/>
                      <a:r>
                        <a:rPr lang="en-US" sz="2000" dirty="0" smtClean="0">
                          <a:solidFill>
                            <a:schemeClr val="tx1"/>
                          </a:solidFill>
                          <a:latin typeface="Calibri" pitchFamily="34" charset="0"/>
                          <a:cs typeface="Calibri" pitchFamily="34" charset="0"/>
                        </a:rPr>
                        <a:t>II</a:t>
                      </a:r>
                      <a:endParaRPr lang="en-US" sz="2000" dirty="0">
                        <a:solidFill>
                          <a:schemeClr val="tx1"/>
                        </a:solidFill>
                        <a:latin typeface="Calibri" pitchFamily="34" charset="0"/>
                        <a:cs typeface="Calibri" pitchFamily="34" charset="0"/>
                      </a:endParaRPr>
                    </a:p>
                  </a:txBody>
                  <a:tcPr marL="68750" marR="68750"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err="1" smtClean="0">
                          <a:solidFill>
                            <a:schemeClr val="tx1"/>
                          </a:solidFill>
                          <a:latin typeface="Calibri" pitchFamily="34" charset="0"/>
                          <a:cs typeface="Calibri" pitchFamily="34" charset="0"/>
                        </a:rPr>
                        <a:t>Evaluasi</a:t>
                      </a:r>
                      <a:r>
                        <a:rPr lang="en-US" sz="2000" dirty="0" smtClean="0">
                          <a:solidFill>
                            <a:schemeClr val="tx1"/>
                          </a:solidFill>
                          <a:latin typeface="Calibri" pitchFamily="34" charset="0"/>
                          <a:cs typeface="Calibri" pitchFamily="34" charset="0"/>
                        </a:rPr>
                        <a:t> </a:t>
                      </a:r>
                      <a:r>
                        <a:rPr lang="en-US" sz="2000" dirty="0" err="1" smtClean="0">
                          <a:solidFill>
                            <a:schemeClr val="tx1"/>
                          </a:solidFill>
                          <a:latin typeface="Calibri" pitchFamily="34" charset="0"/>
                          <a:cs typeface="Calibri" pitchFamily="34" charset="0"/>
                        </a:rPr>
                        <a:t>Hasil</a:t>
                      </a:r>
                      <a:endParaRPr lang="en-US" sz="2000" dirty="0">
                        <a:solidFill>
                          <a:schemeClr val="tx1"/>
                        </a:solidFill>
                        <a:latin typeface="Calibri" pitchFamily="34" charset="0"/>
                        <a:cs typeface="Calibri" pitchFamily="34" charset="0"/>
                      </a:endParaRPr>
                    </a:p>
                  </a:txBody>
                  <a:tcPr marL="68750" marR="68750"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nSpc>
                          <a:spcPct val="115000"/>
                        </a:lnSpc>
                        <a:spcBef>
                          <a:spcPts val="300"/>
                        </a:spcBef>
                        <a:spcAft>
                          <a:spcPts val="300"/>
                        </a:spcAft>
                        <a:buFont typeface="+mj-lt"/>
                        <a:buAutoNum type="arabicPeriod"/>
                      </a:pPr>
                      <a:r>
                        <a:rPr lang="en-US" sz="2000" dirty="0" err="1">
                          <a:solidFill>
                            <a:schemeClr val="tx1"/>
                          </a:solidFill>
                          <a:latin typeface="Calibri" pitchFamily="34" charset="0"/>
                          <a:ea typeface="Calibri"/>
                          <a:cs typeface="Calibri" pitchFamily="34" charset="0"/>
                        </a:rPr>
                        <a:t>Pemahaman</a:t>
                      </a:r>
                      <a:r>
                        <a:rPr lang="en-US" sz="2000" dirty="0">
                          <a:solidFill>
                            <a:schemeClr val="tx1"/>
                          </a:solidFill>
                          <a:latin typeface="Calibri" pitchFamily="34" charset="0"/>
                          <a:ea typeface="Calibri"/>
                          <a:cs typeface="Calibri" pitchFamily="34" charset="0"/>
                        </a:rPr>
                        <a:t> </a:t>
                      </a:r>
                      <a:r>
                        <a:rPr lang="en-US" sz="2000" dirty="0" err="1">
                          <a:solidFill>
                            <a:schemeClr val="tx1"/>
                          </a:solidFill>
                          <a:latin typeface="Calibri" pitchFamily="34" charset="0"/>
                          <a:ea typeface="Calibri"/>
                          <a:cs typeface="Calibri" pitchFamily="34" charset="0"/>
                        </a:rPr>
                        <a:t>diri</a:t>
                      </a:r>
                      <a:r>
                        <a:rPr lang="en-US" sz="2000" dirty="0">
                          <a:solidFill>
                            <a:schemeClr val="tx1"/>
                          </a:solidFill>
                          <a:latin typeface="Calibri" pitchFamily="34" charset="0"/>
                          <a:ea typeface="Calibri"/>
                          <a:cs typeface="Calibri" pitchFamily="34" charset="0"/>
                        </a:rPr>
                        <a:t>, </a:t>
                      </a:r>
                      <a:r>
                        <a:rPr lang="en-US" sz="2000" dirty="0" err="1">
                          <a:solidFill>
                            <a:schemeClr val="tx1"/>
                          </a:solidFill>
                          <a:latin typeface="Calibri" pitchFamily="34" charset="0"/>
                          <a:ea typeface="Calibri"/>
                          <a:cs typeface="Calibri" pitchFamily="34" charset="0"/>
                        </a:rPr>
                        <a:t>sikap</a:t>
                      </a:r>
                      <a:r>
                        <a:rPr lang="en-US" sz="2000" dirty="0">
                          <a:solidFill>
                            <a:schemeClr val="tx1"/>
                          </a:solidFill>
                          <a:latin typeface="Calibri" pitchFamily="34" charset="0"/>
                          <a:ea typeface="Calibri"/>
                          <a:cs typeface="Calibri" pitchFamily="34" charset="0"/>
                        </a:rPr>
                        <a:t> </a:t>
                      </a:r>
                      <a:r>
                        <a:rPr lang="en-US" sz="2000" dirty="0" err="1">
                          <a:solidFill>
                            <a:schemeClr val="tx1"/>
                          </a:solidFill>
                          <a:latin typeface="Calibri" pitchFamily="34" charset="0"/>
                          <a:ea typeface="Calibri"/>
                          <a:cs typeface="Calibri" pitchFamily="34" charset="0"/>
                        </a:rPr>
                        <a:t>dan</a:t>
                      </a:r>
                      <a:r>
                        <a:rPr lang="en-US" sz="2000" dirty="0">
                          <a:solidFill>
                            <a:schemeClr val="tx1"/>
                          </a:solidFill>
                          <a:latin typeface="Calibri" pitchFamily="34" charset="0"/>
                          <a:ea typeface="Calibri"/>
                          <a:cs typeface="Calibri" pitchFamily="34" charset="0"/>
                        </a:rPr>
                        <a:t> </a:t>
                      </a:r>
                      <a:r>
                        <a:rPr lang="en-US" sz="2000" dirty="0" err="1">
                          <a:solidFill>
                            <a:schemeClr val="tx1"/>
                          </a:solidFill>
                          <a:latin typeface="Calibri" pitchFamily="34" charset="0"/>
                          <a:ea typeface="Calibri"/>
                          <a:cs typeface="Calibri" pitchFamily="34" charset="0"/>
                        </a:rPr>
                        <a:t>perilaku</a:t>
                      </a:r>
                      <a:r>
                        <a:rPr lang="en-US" sz="2000" dirty="0">
                          <a:solidFill>
                            <a:schemeClr val="tx1"/>
                          </a:solidFill>
                          <a:latin typeface="Calibri" pitchFamily="34" charset="0"/>
                          <a:ea typeface="Calibri"/>
                          <a:cs typeface="Calibri" pitchFamily="34" charset="0"/>
                        </a:rPr>
                        <a:t>.</a:t>
                      </a:r>
                    </a:p>
                  </a:txBody>
                  <a:tcPr marL="51563" marR="51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lvl="0" indent="-342900">
                        <a:lnSpc>
                          <a:spcPct val="115000"/>
                        </a:lnSpc>
                        <a:spcBef>
                          <a:spcPts val="300"/>
                        </a:spcBef>
                        <a:spcAft>
                          <a:spcPts val="300"/>
                        </a:spcAft>
                        <a:buFont typeface="+mj-lt"/>
                        <a:buAutoNum type="alphaLcPeriod"/>
                      </a:pPr>
                      <a:r>
                        <a:rPr lang="en-US" sz="1800" dirty="0" err="1">
                          <a:solidFill>
                            <a:schemeClr val="tx1"/>
                          </a:solidFill>
                          <a:latin typeface="Calibri" pitchFamily="34" charset="0"/>
                          <a:ea typeface="Calibri"/>
                          <a:cs typeface="Calibri" pitchFamily="34" charset="0"/>
                        </a:rPr>
                        <a:t>Peserta</a:t>
                      </a:r>
                      <a:r>
                        <a:rPr lang="en-US" sz="1800" dirty="0">
                          <a:solidFill>
                            <a:schemeClr val="tx1"/>
                          </a:solidFill>
                          <a:latin typeface="Calibri" pitchFamily="34" charset="0"/>
                          <a:ea typeface="Calibri"/>
                          <a:cs typeface="Calibri" pitchFamily="34" charset="0"/>
                        </a:rPr>
                        <a:t> </a:t>
                      </a:r>
                      <a:r>
                        <a:rPr lang="en-US" sz="1800" dirty="0" err="1" smtClean="0">
                          <a:solidFill>
                            <a:schemeClr val="tx1"/>
                          </a:solidFill>
                          <a:latin typeface="Calibri" pitchFamily="34" charset="0"/>
                          <a:ea typeface="Calibri"/>
                          <a:cs typeface="Calibri" pitchFamily="34" charset="0"/>
                        </a:rPr>
                        <a:t>didik</a:t>
                      </a:r>
                      <a:r>
                        <a:rPr lang="en-US" sz="1800" dirty="0" smtClean="0">
                          <a:solidFill>
                            <a:schemeClr val="tx1"/>
                          </a:solidFill>
                          <a:latin typeface="Calibri" pitchFamily="34" charset="0"/>
                          <a:ea typeface="Calibri"/>
                          <a:cs typeface="Calibri" pitchFamily="34" charset="0"/>
                        </a:rPr>
                        <a:t>/</a:t>
                      </a:r>
                      <a:r>
                        <a:rPr lang="en-US" sz="1800" dirty="0" err="1" smtClean="0">
                          <a:solidFill>
                            <a:schemeClr val="tx1"/>
                          </a:solidFill>
                          <a:latin typeface="Calibri" pitchFamily="34" charset="0"/>
                          <a:ea typeface="Calibri"/>
                          <a:cs typeface="Calibri" pitchFamily="34" charset="0"/>
                        </a:rPr>
                        <a:t>konseli</a:t>
                      </a:r>
                      <a:r>
                        <a:rPr lang="en-US" sz="1800" dirty="0" smtClean="0">
                          <a:solidFill>
                            <a:schemeClr val="tx1"/>
                          </a:solidFill>
                          <a:latin typeface="Calibri" pitchFamily="34" charset="0"/>
                          <a:ea typeface="Calibri"/>
                          <a:cs typeface="Calibri" pitchFamily="34" charset="0"/>
                        </a:rPr>
                        <a:t> </a:t>
                      </a:r>
                      <a:r>
                        <a:rPr lang="en-US" sz="1800" dirty="0" err="1" smtClean="0">
                          <a:solidFill>
                            <a:schemeClr val="tx1"/>
                          </a:solidFill>
                          <a:latin typeface="Calibri" pitchFamily="34" charset="0"/>
                          <a:ea typeface="Calibri"/>
                          <a:cs typeface="Calibri" pitchFamily="34" charset="0"/>
                        </a:rPr>
                        <a:t>memiliki</a:t>
                      </a:r>
                      <a:r>
                        <a:rPr lang="en-US" sz="1800" dirty="0" smtClean="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pengetahuan</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dan</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pemahaman</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diri</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sesuai</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dengan</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layanan</a:t>
                      </a:r>
                      <a:r>
                        <a:rPr lang="en-US" sz="1800" dirty="0">
                          <a:solidFill>
                            <a:schemeClr val="tx1"/>
                          </a:solidFill>
                          <a:latin typeface="Calibri" pitchFamily="34" charset="0"/>
                          <a:ea typeface="Calibri"/>
                          <a:cs typeface="Calibri" pitchFamily="34" charset="0"/>
                        </a:rPr>
                        <a:t> yang </a:t>
                      </a:r>
                      <a:r>
                        <a:rPr lang="en-US" sz="1800" dirty="0" err="1">
                          <a:solidFill>
                            <a:schemeClr val="tx1"/>
                          </a:solidFill>
                          <a:latin typeface="Calibri" pitchFamily="34" charset="0"/>
                          <a:ea typeface="Calibri"/>
                          <a:cs typeface="Calibri" pitchFamily="34" charset="0"/>
                        </a:rPr>
                        <a:t>diberikan</a:t>
                      </a:r>
                      <a:r>
                        <a:rPr lang="en-US" sz="1800" dirty="0">
                          <a:solidFill>
                            <a:schemeClr val="tx1"/>
                          </a:solidFill>
                          <a:latin typeface="Calibri" pitchFamily="34" charset="0"/>
                          <a:ea typeface="Calibri"/>
                          <a:cs typeface="Calibri" pitchFamily="34" charset="0"/>
                        </a:rPr>
                        <a:t>.</a:t>
                      </a:r>
                    </a:p>
                    <a:p>
                      <a:pPr marL="342900" lvl="0" indent="-342900">
                        <a:lnSpc>
                          <a:spcPct val="115000"/>
                        </a:lnSpc>
                        <a:spcBef>
                          <a:spcPts val="300"/>
                        </a:spcBef>
                        <a:spcAft>
                          <a:spcPts val="300"/>
                        </a:spcAft>
                        <a:buFont typeface="+mj-lt"/>
                        <a:buAutoNum type="alphaLcPeriod"/>
                      </a:pPr>
                      <a:r>
                        <a:rPr lang="en-US" sz="1800" dirty="0" err="1">
                          <a:solidFill>
                            <a:schemeClr val="tx1"/>
                          </a:solidFill>
                          <a:latin typeface="Calibri" pitchFamily="34" charset="0"/>
                          <a:ea typeface="Calibri"/>
                          <a:cs typeface="Calibri" pitchFamily="34" charset="0"/>
                        </a:rPr>
                        <a:t>Peserta</a:t>
                      </a:r>
                      <a:r>
                        <a:rPr lang="en-US" sz="1800" dirty="0">
                          <a:solidFill>
                            <a:schemeClr val="tx1"/>
                          </a:solidFill>
                          <a:latin typeface="Calibri" pitchFamily="34" charset="0"/>
                          <a:ea typeface="Calibri"/>
                          <a:cs typeface="Calibri" pitchFamily="34" charset="0"/>
                        </a:rPr>
                        <a:t> </a:t>
                      </a:r>
                      <a:r>
                        <a:rPr lang="en-US" sz="1800" dirty="0" err="1" smtClean="0">
                          <a:solidFill>
                            <a:schemeClr val="tx1"/>
                          </a:solidFill>
                          <a:latin typeface="Calibri" pitchFamily="34" charset="0"/>
                          <a:ea typeface="Calibri"/>
                          <a:cs typeface="Calibri" pitchFamily="34" charset="0"/>
                        </a:rPr>
                        <a:t>didik</a:t>
                      </a:r>
                      <a:r>
                        <a:rPr lang="en-US" sz="1800" dirty="0" smtClean="0">
                          <a:solidFill>
                            <a:schemeClr val="tx1"/>
                          </a:solidFill>
                          <a:latin typeface="Calibri" pitchFamily="34" charset="0"/>
                          <a:ea typeface="Calibri"/>
                          <a:cs typeface="Calibri" pitchFamily="34" charset="0"/>
                        </a:rPr>
                        <a:t>/</a:t>
                      </a:r>
                      <a:r>
                        <a:rPr lang="en-US" sz="1800" dirty="0" err="1" smtClean="0">
                          <a:solidFill>
                            <a:schemeClr val="tx1"/>
                          </a:solidFill>
                          <a:latin typeface="Calibri" pitchFamily="34" charset="0"/>
                          <a:ea typeface="Calibri"/>
                          <a:cs typeface="Calibri" pitchFamily="34" charset="0"/>
                        </a:rPr>
                        <a:t>konseli</a:t>
                      </a:r>
                      <a:r>
                        <a:rPr lang="en-US" sz="1800" dirty="0" smtClean="0">
                          <a:solidFill>
                            <a:schemeClr val="tx1"/>
                          </a:solidFill>
                          <a:latin typeface="Calibri" pitchFamily="34" charset="0"/>
                          <a:ea typeface="Calibri"/>
                          <a:cs typeface="Calibri" pitchFamily="34" charset="0"/>
                        </a:rPr>
                        <a:t> </a:t>
                      </a:r>
                      <a:r>
                        <a:rPr lang="en-US" sz="1800" dirty="0" err="1" smtClean="0">
                          <a:solidFill>
                            <a:schemeClr val="tx1"/>
                          </a:solidFill>
                          <a:latin typeface="Calibri" pitchFamily="34" charset="0"/>
                          <a:ea typeface="Calibri"/>
                          <a:cs typeface="Calibri" pitchFamily="34" charset="0"/>
                        </a:rPr>
                        <a:t>mengalami</a:t>
                      </a:r>
                      <a:r>
                        <a:rPr lang="en-US" sz="1800" dirty="0" smtClean="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perubahan</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sikap</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sesuai</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dengan</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layanan</a:t>
                      </a:r>
                      <a:r>
                        <a:rPr lang="en-US" sz="1800" dirty="0">
                          <a:solidFill>
                            <a:schemeClr val="tx1"/>
                          </a:solidFill>
                          <a:latin typeface="Calibri" pitchFamily="34" charset="0"/>
                          <a:ea typeface="Calibri"/>
                          <a:cs typeface="Calibri" pitchFamily="34" charset="0"/>
                        </a:rPr>
                        <a:t> yang </a:t>
                      </a:r>
                      <a:r>
                        <a:rPr lang="en-US" sz="1800" dirty="0" err="1">
                          <a:solidFill>
                            <a:schemeClr val="tx1"/>
                          </a:solidFill>
                          <a:latin typeface="Calibri" pitchFamily="34" charset="0"/>
                          <a:ea typeface="Calibri"/>
                          <a:cs typeface="Calibri" pitchFamily="34" charset="0"/>
                        </a:rPr>
                        <a:t>diberikan</a:t>
                      </a:r>
                      <a:endParaRPr lang="en-US" sz="1800" dirty="0">
                        <a:solidFill>
                          <a:schemeClr val="tx1"/>
                        </a:solidFill>
                        <a:latin typeface="Calibri" pitchFamily="34" charset="0"/>
                        <a:ea typeface="Calibri"/>
                        <a:cs typeface="Calibri" pitchFamily="34" charset="0"/>
                      </a:endParaRPr>
                    </a:p>
                    <a:p>
                      <a:pPr marL="342900" lvl="0" indent="-342900">
                        <a:lnSpc>
                          <a:spcPct val="115000"/>
                        </a:lnSpc>
                        <a:spcBef>
                          <a:spcPts val="300"/>
                        </a:spcBef>
                        <a:spcAft>
                          <a:spcPts val="300"/>
                        </a:spcAft>
                        <a:buFont typeface="+mj-lt"/>
                        <a:buAutoNum type="alphaLcPeriod"/>
                      </a:pPr>
                      <a:r>
                        <a:rPr lang="en-US" sz="1800" dirty="0" err="1">
                          <a:solidFill>
                            <a:schemeClr val="tx1"/>
                          </a:solidFill>
                          <a:latin typeface="Calibri" pitchFamily="34" charset="0"/>
                          <a:ea typeface="Calibri"/>
                          <a:cs typeface="Calibri" pitchFamily="34" charset="0"/>
                        </a:rPr>
                        <a:t>Peserta</a:t>
                      </a:r>
                      <a:r>
                        <a:rPr lang="en-US" sz="1800" dirty="0">
                          <a:solidFill>
                            <a:schemeClr val="tx1"/>
                          </a:solidFill>
                          <a:latin typeface="Calibri" pitchFamily="34" charset="0"/>
                          <a:ea typeface="Calibri"/>
                          <a:cs typeface="Calibri" pitchFamily="34" charset="0"/>
                        </a:rPr>
                        <a:t> </a:t>
                      </a:r>
                      <a:r>
                        <a:rPr lang="en-US" sz="1800" dirty="0" err="1" smtClean="0">
                          <a:solidFill>
                            <a:schemeClr val="tx1"/>
                          </a:solidFill>
                          <a:latin typeface="Calibri" pitchFamily="34" charset="0"/>
                          <a:ea typeface="Calibri"/>
                          <a:cs typeface="Calibri" pitchFamily="34" charset="0"/>
                        </a:rPr>
                        <a:t>didik</a:t>
                      </a:r>
                      <a:r>
                        <a:rPr lang="en-US" sz="1800" dirty="0" smtClean="0">
                          <a:solidFill>
                            <a:schemeClr val="tx1"/>
                          </a:solidFill>
                          <a:latin typeface="Calibri" pitchFamily="34" charset="0"/>
                          <a:ea typeface="Calibri"/>
                          <a:cs typeface="Calibri" pitchFamily="34" charset="0"/>
                        </a:rPr>
                        <a:t>/</a:t>
                      </a:r>
                      <a:r>
                        <a:rPr lang="en-US" sz="1800" dirty="0" err="1" smtClean="0">
                          <a:solidFill>
                            <a:schemeClr val="tx1"/>
                          </a:solidFill>
                          <a:latin typeface="Calibri" pitchFamily="34" charset="0"/>
                          <a:ea typeface="Calibri"/>
                          <a:cs typeface="Calibri" pitchFamily="34" charset="0"/>
                        </a:rPr>
                        <a:t>konseli</a:t>
                      </a:r>
                      <a:r>
                        <a:rPr lang="en-US" sz="1800" dirty="0" smtClean="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dapat</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memodifikasi</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atau</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melakukan</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perubahan</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perilaku</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sesuai</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dengan</a:t>
                      </a:r>
                      <a:r>
                        <a:rPr lang="en-US" sz="1800" dirty="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layanan</a:t>
                      </a:r>
                      <a:r>
                        <a:rPr lang="en-US" sz="1800" dirty="0">
                          <a:solidFill>
                            <a:schemeClr val="tx1"/>
                          </a:solidFill>
                          <a:latin typeface="Calibri" pitchFamily="34" charset="0"/>
                          <a:ea typeface="Calibri"/>
                          <a:cs typeface="Calibri" pitchFamily="34" charset="0"/>
                        </a:rPr>
                        <a:t> yang </a:t>
                      </a:r>
                      <a:r>
                        <a:rPr lang="en-US" sz="1800" dirty="0" err="1">
                          <a:solidFill>
                            <a:schemeClr val="tx1"/>
                          </a:solidFill>
                          <a:latin typeface="Calibri" pitchFamily="34" charset="0"/>
                          <a:ea typeface="Calibri"/>
                          <a:cs typeface="Calibri" pitchFamily="34" charset="0"/>
                        </a:rPr>
                        <a:t>diberikan</a:t>
                      </a:r>
                      <a:endParaRPr lang="en-US" sz="1800" dirty="0">
                        <a:solidFill>
                          <a:schemeClr val="tx1"/>
                        </a:solidFill>
                        <a:latin typeface="Calibri" pitchFamily="34" charset="0"/>
                        <a:ea typeface="Calibri"/>
                        <a:cs typeface="Calibri" pitchFamily="34" charset="0"/>
                      </a:endParaRPr>
                    </a:p>
                  </a:txBody>
                  <a:tcPr marL="51563" marR="51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44393">
                <a:tc>
                  <a:txBody>
                    <a:bodyPr/>
                    <a:lstStyle/>
                    <a:p>
                      <a:endParaRPr lang="en-US" sz="2000">
                        <a:solidFill>
                          <a:schemeClr val="tx1"/>
                        </a:solidFill>
                        <a:latin typeface="Calibri" pitchFamily="34" charset="0"/>
                        <a:cs typeface="Calibri" pitchFamily="34" charset="0"/>
                      </a:endParaRPr>
                    </a:p>
                  </a:txBody>
                  <a:tcPr marL="68750" marR="68750"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a:solidFill>
                          <a:schemeClr val="tx1"/>
                        </a:solidFill>
                        <a:latin typeface="Calibri" pitchFamily="34" charset="0"/>
                        <a:cs typeface="Calibri" pitchFamily="34" charset="0"/>
                      </a:endParaRPr>
                    </a:p>
                  </a:txBody>
                  <a:tcPr marL="68750" marR="68750"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lvl="0" indent="-457200">
                        <a:lnSpc>
                          <a:spcPct val="115000"/>
                        </a:lnSpc>
                        <a:spcBef>
                          <a:spcPts val="300"/>
                        </a:spcBef>
                        <a:spcAft>
                          <a:spcPts val="300"/>
                        </a:spcAft>
                        <a:buFont typeface="+mj-lt"/>
                        <a:buAutoNum type="arabicPeriod" startAt="2"/>
                        <a:tabLst>
                          <a:tab pos="341313" algn="l"/>
                        </a:tabLst>
                      </a:pPr>
                      <a:r>
                        <a:rPr lang="id-ID" sz="2000" dirty="0" smtClean="0">
                          <a:solidFill>
                            <a:schemeClr val="tx1"/>
                          </a:solidFill>
                          <a:latin typeface="Calibri" pitchFamily="34" charset="0"/>
                          <a:ea typeface="Calibri"/>
                          <a:cs typeface="Calibri" pitchFamily="34" charset="0"/>
                        </a:rPr>
                        <a:t>Kepuasan </a:t>
                      </a:r>
                      <a:endParaRPr lang="en-US" sz="2000" dirty="0">
                        <a:solidFill>
                          <a:schemeClr val="tx1"/>
                        </a:solidFill>
                        <a:latin typeface="Calibri" pitchFamily="34" charset="0"/>
                        <a:ea typeface="Calibri"/>
                        <a:cs typeface="Calibri" pitchFamily="34" charset="0"/>
                      </a:endParaRPr>
                    </a:p>
                  </a:txBody>
                  <a:tcPr marL="51563" marR="51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7338" lvl="0" indent="-287338">
                        <a:lnSpc>
                          <a:spcPct val="115000"/>
                        </a:lnSpc>
                        <a:spcBef>
                          <a:spcPts val="300"/>
                        </a:spcBef>
                        <a:spcAft>
                          <a:spcPts val="300"/>
                        </a:spcAft>
                        <a:buFont typeface="+mj-lt"/>
                        <a:buAutoNum type="alphaLcPeriod"/>
                        <a:tabLst/>
                      </a:pPr>
                      <a:r>
                        <a:rPr lang="en-US" sz="1800" dirty="0" err="1" smtClean="0">
                          <a:solidFill>
                            <a:schemeClr val="tx1"/>
                          </a:solidFill>
                          <a:latin typeface="Calibri" pitchFamily="34" charset="0"/>
                          <a:ea typeface="Calibri"/>
                          <a:cs typeface="Calibri" pitchFamily="34" charset="0"/>
                        </a:rPr>
                        <a:t>Peserta</a:t>
                      </a:r>
                      <a:r>
                        <a:rPr lang="en-US" sz="1800" dirty="0" smtClean="0">
                          <a:solidFill>
                            <a:schemeClr val="tx1"/>
                          </a:solidFill>
                          <a:latin typeface="Calibri" pitchFamily="34" charset="0"/>
                          <a:ea typeface="Calibri"/>
                          <a:cs typeface="Calibri" pitchFamily="34" charset="0"/>
                        </a:rPr>
                        <a:t> </a:t>
                      </a:r>
                      <a:r>
                        <a:rPr lang="en-US" sz="1800" dirty="0" err="1" smtClean="0">
                          <a:solidFill>
                            <a:schemeClr val="tx1"/>
                          </a:solidFill>
                          <a:latin typeface="Calibri" pitchFamily="34" charset="0"/>
                          <a:ea typeface="Calibri"/>
                          <a:cs typeface="Calibri" pitchFamily="34" charset="0"/>
                        </a:rPr>
                        <a:t>didik</a:t>
                      </a:r>
                      <a:r>
                        <a:rPr lang="en-US" sz="1800" dirty="0" smtClean="0">
                          <a:solidFill>
                            <a:schemeClr val="tx1"/>
                          </a:solidFill>
                          <a:latin typeface="Calibri" pitchFamily="34" charset="0"/>
                          <a:ea typeface="Calibri"/>
                          <a:cs typeface="Calibri" pitchFamily="34" charset="0"/>
                        </a:rPr>
                        <a:t>/</a:t>
                      </a:r>
                      <a:r>
                        <a:rPr lang="en-US" sz="1800" dirty="0" err="1" smtClean="0">
                          <a:solidFill>
                            <a:schemeClr val="tx1"/>
                          </a:solidFill>
                          <a:latin typeface="Calibri" pitchFamily="34" charset="0"/>
                          <a:ea typeface="Calibri"/>
                          <a:cs typeface="Calibri" pitchFamily="34" charset="0"/>
                        </a:rPr>
                        <a:t>konseli</a:t>
                      </a:r>
                      <a:r>
                        <a:rPr lang="en-US" sz="1800" dirty="0" smtClean="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merasa</a:t>
                      </a:r>
                      <a:r>
                        <a:rPr lang="en-US" sz="1800" dirty="0">
                          <a:solidFill>
                            <a:schemeClr val="tx1"/>
                          </a:solidFill>
                          <a:latin typeface="Calibri" pitchFamily="34" charset="0"/>
                          <a:ea typeface="Calibri"/>
                          <a:cs typeface="Calibri" pitchFamily="34" charset="0"/>
                        </a:rPr>
                        <a:t> </a:t>
                      </a:r>
                      <a:r>
                        <a:rPr lang="id-ID" sz="1800" dirty="0" smtClean="0">
                          <a:solidFill>
                            <a:schemeClr val="tx1"/>
                          </a:solidFill>
                          <a:latin typeface="Calibri" pitchFamily="34" charset="0"/>
                          <a:ea typeface="Calibri"/>
                          <a:cs typeface="Calibri" pitchFamily="34" charset="0"/>
                        </a:rPr>
                        <a:t>puas setelah mendapatkan</a:t>
                      </a:r>
                      <a:r>
                        <a:rPr lang="en-US" sz="1800" dirty="0" smtClean="0">
                          <a:solidFill>
                            <a:schemeClr val="tx1"/>
                          </a:solidFill>
                          <a:latin typeface="Calibri" pitchFamily="34" charset="0"/>
                          <a:ea typeface="Calibri"/>
                          <a:cs typeface="Calibri" pitchFamily="34" charset="0"/>
                        </a:rPr>
                        <a:t> </a:t>
                      </a:r>
                      <a:r>
                        <a:rPr lang="en-US" sz="1800" dirty="0" err="1">
                          <a:solidFill>
                            <a:schemeClr val="tx1"/>
                          </a:solidFill>
                          <a:latin typeface="Calibri" pitchFamily="34" charset="0"/>
                          <a:ea typeface="Calibri"/>
                          <a:cs typeface="Calibri" pitchFamily="34" charset="0"/>
                        </a:rPr>
                        <a:t>layanan</a:t>
                      </a:r>
                      <a:r>
                        <a:rPr lang="en-US" sz="1800" dirty="0" smtClean="0">
                          <a:solidFill>
                            <a:schemeClr val="tx1"/>
                          </a:solidFill>
                          <a:latin typeface="Calibri" pitchFamily="34" charset="0"/>
                          <a:ea typeface="Calibri"/>
                          <a:cs typeface="Calibri" pitchFamily="34" charset="0"/>
                        </a:rPr>
                        <a:t>.</a:t>
                      </a:r>
                      <a:endParaRPr lang="en-US" sz="1800" dirty="0">
                        <a:solidFill>
                          <a:schemeClr val="tx1"/>
                        </a:solidFill>
                        <a:latin typeface="Calibri" pitchFamily="34" charset="0"/>
                        <a:ea typeface="Calibri"/>
                        <a:cs typeface="Calibri" pitchFamily="34" charset="0"/>
                      </a:endParaRPr>
                    </a:p>
                  </a:txBody>
                  <a:tcPr marL="51563" marR="51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9486" name="Picture 4" descr="http://beasiswaunggulan.kemdikbud.go.id/assets/main/images/bi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0300" y="0"/>
            <a:ext cx="859376"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2"/>
          <p:cNvSpPr txBox="1">
            <a:spLocks/>
          </p:cNvSpPr>
          <p:nvPr/>
        </p:nvSpPr>
        <p:spPr bwMode="auto">
          <a:xfrm>
            <a:off x="971600" y="381000"/>
            <a:ext cx="8640960" cy="914400"/>
          </a:xfrm>
          <a:prstGeom prst="rect">
            <a:avLst/>
          </a:prstGeom>
          <a:noFill/>
          <a:ln w="9525">
            <a:noFill/>
            <a:miter lim="800000"/>
            <a:headEnd/>
            <a:tailEnd/>
          </a:ln>
        </p:spPr>
        <p:txBody>
          <a:bodyPr anchor="ctr"/>
          <a:lstStyle/>
          <a:p>
            <a:pPr algn="ctr">
              <a:defRPr/>
            </a:pPr>
            <a:r>
              <a:rPr lang="en-US" sz="4000" b="1" dirty="0" err="1">
                <a:solidFill>
                  <a:schemeClr val="tx2"/>
                </a:solidFill>
                <a:latin typeface="Calibri" pitchFamily="34" charset="0"/>
                <a:ea typeface="+mj-ea"/>
                <a:cs typeface="Calibri" pitchFamily="34" charset="0"/>
              </a:rPr>
              <a:t>Kriteria</a:t>
            </a:r>
            <a:r>
              <a:rPr lang="en-US" sz="4000" b="1" dirty="0">
                <a:solidFill>
                  <a:schemeClr val="tx2"/>
                </a:solidFill>
                <a:latin typeface="Calibri" pitchFamily="34" charset="0"/>
                <a:ea typeface="+mj-ea"/>
                <a:cs typeface="Calibri" pitchFamily="34" charset="0"/>
              </a:rPr>
              <a:t> </a:t>
            </a:r>
            <a:r>
              <a:rPr lang="en-US" sz="4000" b="1" dirty="0" err="1" smtClean="0">
                <a:solidFill>
                  <a:schemeClr val="tx2"/>
                </a:solidFill>
                <a:latin typeface="Calibri" pitchFamily="34" charset="0"/>
                <a:ea typeface="+mj-ea"/>
                <a:cs typeface="Calibri" pitchFamily="34" charset="0"/>
              </a:rPr>
              <a:t>Keberhasilan</a:t>
            </a:r>
            <a:r>
              <a:rPr lang="id-ID" sz="4000" b="1" dirty="0" smtClean="0">
                <a:solidFill>
                  <a:schemeClr val="tx2"/>
                </a:solidFill>
                <a:latin typeface="Calibri" pitchFamily="34" charset="0"/>
                <a:ea typeface="+mj-ea"/>
                <a:cs typeface="Calibri" pitchFamily="34" charset="0"/>
              </a:rPr>
              <a:t>, POP BK, 2016</a:t>
            </a:r>
            <a:r>
              <a:rPr lang="en-US" sz="4000" b="1" dirty="0">
                <a:solidFill>
                  <a:schemeClr val="tx2"/>
                </a:solidFill>
                <a:latin typeface="Calibri" pitchFamily="34" charset="0"/>
                <a:ea typeface="+mj-ea"/>
                <a:cs typeface="Calibri" pitchFamily="34" charset="0"/>
              </a:rPr>
              <a:t/>
            </a:r>
            <a:br>
              <a:rPr lang="en-US" sz="4000" b="1" dirty="0">
                <a:solidFill>
                  <a:schemeClr val="tx2"/>
                </a:solidFill>
                <a:latin typeface="Calibri" pitchFamily="34" charset="0"/>
                <a:ea typeface="+mj-ea"/>
                <a:cs typeface="Calibri" pitchFamily="34" charset="0"/>
              </a:rPr>
            </a:br>
            <a:endParaRPr lang="en-US" sz="4000" b="1" dirty="0">
              <a:solidFill>
                <a:schemeClr val="tx2"/>
              </a:solidFill>
              <a:latin typeface="Calibri" pitchFamily="34" charset="0"/>
              <a:ea typeface="+mj-ea"/>
              <a:cs typeface="Calibri" pitchFamily="34" charset="0"/>
            </a:endParaRPr>
          </a:p>
        </p:txBody>
      </p:sp>
    </p:spTree>
    <p:extLst>
      <p:ext uri="{BB962C8B-B14F-4D97-AF65-F5344CB8AC3E}">
        <p14:creationId xmlns:p14="http://schemas.microsoft.com/office/powerpoint/2010/main" val="3124055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838200"/>
            <a:ext cx="862737"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S1</a:t>
            </a:r>
          </a:p>
        </p:txBody>
      </p:sp>
      <p:sp>
        <p:nvSpPr>
          <p:cNvPr id="5" name="Rectangle 4"/>
          <p:cNvSpPr/>
          <p:nvPr/>
        </p:nvSpPr>
        <p:spPr>
          <a:xfrm>
            <a:off x="457200" y="2209800"/>
            <a:ext cx="902811"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C1</a:t>
            </a:r>
          </a:p>
        </p:txBody>
      </p:sp>
      <p:sp>
        <p:nvSpPr>
          <p:cNvPr id="7" name="Rectangle 6"/>
          <p:cNvSpPr/>
          <p:nvPr/>
        </p:nvSpPr>
        <p:spPr>
          <a:xfrm>
            <a:off x="3013596" y="1981200"/>
            <a:ext cx="902811"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C2</a:t>
            </a:r>
          </a:p>
        </p:txBody>
      </p:sp>
      <p:sp>
        <p:nvSpPr>
          <p:cNvPr id="8" name="Rectangle 7"/>
          <p:cNvSpPr/>
          <p:nvPr/>
        </p:nvSpPr>
        <p:spPr>
          <a:xfrm>
            <a:off x="228600" y="3429000"/>
            <a:ext cx="670376" cy="584775"/>
          </a:xfrm>
          <a:prstGeom prst="rect">
            <a:avLst/>
          </a:prstGeom>
          <a:noFill/>
        </p:spPr>
        <p:txBody>
          <a:bodyPr wrap="none">
            <a:spAutoFit/>
          </a:bodyPr>
          <a:lstStyle/>
          <a:p>
            <a:pPr algn="ctr" fontAlgn="auto">
              <a:spcBef>
                <a:spcPts val="0"/>
              </a:spcBef>
              <a:spcAft>
                <a:spcPts val="0"/>
              </a:spcAft>
              <a:defRPr/>
            </a:pP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O1</a:t>
            </a:r>
          </a:p>
        </p:txBody>
      </p:sp>
      <p:sp>
        <p:nvSpPr>
          <p:cNvPr id="9" name="Rectangle 8"/>
          <p:cNvSpPr/>
          <p:nvPr/>
        </p:nvSpPr>
        <p:spPr>
          <a:xfrm>
            <a:off x="1143000" y="3352800"/>
            <a:ext cx="670375" cy="584775"/>
          </a:xfrm>
          <a:prstGeom prst="rect">
            <a:avLst/>
          </a:prstGeom>
          <a:noFill/>
        </p:spPr>
        <p:txBody>
          <a:bodyPr wrap="none">
            <a:spAutoFit/>
          </a:bodyPr>
          <a:lstStyle/>
          <a:p>
            <a:pPr algn="ctr" fontAlgn="auto">
              <a:spcBef>
                <a:spcPts val="0"/>
              </a:spcBef>
              <a:spcAft>
                <a:spcPts val="0"/>
              </a:spcAft>
              <a:defRPr/>
            </a:pP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O2</a:t>
            </a:r>
          </a:p>
        </p:txBody>
      </p:sp>
      <p:sp>
        <p:nvSpPr>
          <p:cNvPr id="10" name="Rectangle 9"/>
          <p:cNvSpPr/>
          <p:nvPr/>
        </p:nvSpPr>
        <p:spPr>
          <a:xfrm>
            <a:off x="2895600" y="3271680"/>
            <a:ext cx="670375" cy="584775"/>
          </a:xfrm>
          <a:prstGeom prst="rect">
            <a:avLst/>
          </a:prstGeom>
          <a:noFill/>
        </p:spPr>
        <p:txBody>
          <a:bodyPr wrap="none">
            <a:spAutoFit/>
          </a:bodyPr>
          <a:lstStyle/>
          <a:p>
            <a:pPr algn="ctr" fontAlgn="auto">
              <a:spcBef>
                <a:spcPts val="0"/>
              </a:spcBef>
              <a:spcAft>
                <a:spcPts val="0"/>
              </a:spcAft>
              <a:defRPr/>
            </a:pP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O3</a:t>
            </a:r>
          </a:p>
        </p:txBody>
      </p:sp>
      <p:sp>
        <p:nvSpPr>
          <p:cNvPr id="11" name="Rectangle 10"/>
          <p:cNvSpPr/>
          <p:nvPr/>
        </p:nvSpPr>
        <p:spPr>
          <a:xfrm>
            <a:off x="3829668" y="3254472"/>
            <a:ext cx="670375" cy="584775"/>
          </a:xfrm>
          <a:prstGeom prst="rect">
            <a:avLst/>
          </a:prstGeom>
          <a:noFill/>
        </p:spPr>
        <p:txBody>
          <a:bodyPr wrap="none">
            <a:spAutoFit/>
          </a:bodyPr>
          <a:lstStyle/>
          <a:p>
            <a:pPr algn="ctr" fontAlgn="auto">
              <a:spcBef>
                <a:spcPts val="0"/>
              </a:spcBef>
              <a:spcAft>
                <a:spcPts val="0"/>
              </a:spcAft>
              <a:defRPr/>
            </a:pP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O4</a:t>
            </a:r>
          </a:p>
        </p:txBody>
      </p:sp>
      <p:sp>
        <p:nvSpPr>
          <p:cNvPr id="12" name="Rectangle 11"/>
          <p:cNvSpPr/>
          <p:nvPr/>
        </p:nvSpPr>
        <p:spPr>
          <a:xfrm>
            <a:off x="5309316" y="1968912"/>
            <a:ext cx="902811"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C3</a:t>
            </a:r>
          </a:p>
        </p:txBody>
      </p:sp>
      <p:sp>
        <p:nvSpPr>
          <p:cNvPr id="13" name="Rectangle 12"/>
          <p:cNvSpPr/>
          <p:nvPr/>
        </p:nvSpPr>
        <p:spPr>
          <a:xfrm>
            <a:off x="7575648" y="1941876"/>
            <a:ext cx="902811"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C4</a:t>
            </a:r>
          </a:p>
        </p:txBody>
      </p:sp>
      <p:sp>
        <p:nvSpPr>
          <p:cNvPr id="14" name="Rectangle 13"/>
          <p:cNvSpPr/>
          <p:nvPr/>
        </p:nvSpPr>
        <p:spPr>
          <a:xfrm>
            <a:off x="4977468" y="3237276"/>
            <a:ext cx="670375" cy="584775"/>
          </a:xfrm>
          <a:prstGeom prst="rect">
            <a:avLst/>
          </a:prstGeom>
          <a:noFill/>
        </p:spPr>
        <p:txBody>
          <a:bodyPr wrap="none">
            <a:spAutoFit/>
          </a:bodyPr>
          <a:lstStyle/>
          <a:p>
            <a:pPr algn="ctr" fontAlgn="auto">
              <a:spcBef>
                <a:spcPts val="0"/>
              </a:spcBef>
              <a:spcAft>
                <a:spcPts val="0"/>
              </a:spcAft>
              <a:defRPr/>
            </a:pP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O5</a:t>
            </a:r>
          </a:p>
        </p:txBody>
      </p:sp>
      <p:sp>
        <p:nvSpPr>
          <p:cNvPr id="15" name="Rectangle 14"/>
          <p:cNvSpPr/>
          <p:nvPr/>
        </p:nvSpPr>
        <p:spPr>
          <a:xfrm>
            <a:off x="5968068" y="3264312"/>
            <a:ext cx="670375" cy="584775"/>
          </a:xfrm>
          <a:prstGeom prst="rect">
            <a:avLst/>
          </a:prstGeom>
          <a:noFill/>
        </p:spPr>
        <p:txBody>
          <a:bodyPr wrap="none">
            <a:spAutoFit/>
          </a:bodyPr>
          <a:lstStyle/>
          <a:p>
            <a:pPr algn="ctr" fontAlgn="auto">
              <a:spcBef>
                <a:spcPts val="0"/>
              </a:spcBef>
              <a:spcAft>
                <a:spcPts val="0"/>
              </a:spcAft>
              <a:defRPr/>
            </a:pP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O6</a:t>
            </a:r>
          </a:p>
        </p:txBody>
      </p:sp>
      <p:sp>
        <p:nvSpPr>
          <p:cNvPr id="16" name="Rectangle 15"/>
          <p:cNvSpPr/>
          <p:nvPr/>
        </p:nvSpPr>
        <p:spPr>
          <a:xfrm>
            <a:off x="7339668" y="3232356"/>
            <a:ext cx="670375" cy="584775"/>
          </a:xfrm>
          <a:prstGeom prst="rect">
            <a:avLst/>
          </a:prstGeom>
          <a:noFill/>
        </p:spPr>
        <p:txBody>
          <a:bodyPr wrap="none">
            <a:spAutoFit/>
          </a:bodyPr>
          <a:lstStyle/>
          <a:p>
            <a:pPr algn="ctr" fontAlgn="auto">
              <a:spcBef>
                <a:spcPts val="0"/>
              </a:spcBef>
              <a:spcAft>
                <a:spcPts val="0"/>
              </a:spcAft>
              <a:defRPr/>
            </a:pP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O7</a:t>
            </a:r>
          </a:p>
        </p:txBody>
      </p:sp>
      <p:sp>
        <p:nvSpPr>
          <p:cNvPr id="17" name="Rectangle 16"/>
          <p:cNvSpPr/>
          <p:nvPr/>
        </p:nvSpPr>
        <p:spPr>
          <a:xfrm>
            <a:off x="8406468" y="3215148"/>
            <a:ext cx="670375" cy="584775"/>
          </a:xfrm>
          <a:prstGeom prst="rect">
            <a:avLst/>
          </a:prstGeom>
          <a:noFill/>
        </p:spPr>
        <p:txBody>
          <a:bodyPr wrap="none">
            <a:spAutoFit/>
          </a:bodyPr>
          <a:lstStyle/>
          <a:p>
            <a:pPr algn="ctr" fontAlgn="auto">
              <a:spcBef>
                <a:spcPts val="0"/>
              </a:spcBef>
              <a:spcAft>
                <a:spcPts val="0"/>
              </a:spcAft>
              <a:defRPr/>
            </a:pP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O8</a:t>
            </a:r>
          </a:p>
        </p:txBody>
      </p:sp>
      <p:sp>
        <p:nvSpPr>
          <p:cNvPr id="18" name="Rectangle 17"/>
          <p:cNvSpPr/>
          <p:nvPr/>
        </p:nvSpPr>
        <p:spPr>
          <a:xfrm>
            <a:off x="6400800" y="685800"/>
            <a:ext cx="862737" cy="923330"/>
          </a:xfrm>
          <a:prstGeom prst="rect">
            <a:avLst/>
          </a:prstGeom>
          <a:noFill/>
        </p:spPr>
        <p:txBody>
          <a:bodyPr wrap="none">
            <a:spAutoFit/>
          </a:bodyPr>
          <a:lstStyle/>
          <a:p>
            <a:pPr algn="ctr" fontAlgn="auto">
              <a:spcBef>
                <a:spcPts val="0"/>
              </a:spcBef>
              <a:spcAft>
                <a:spcPts val="0"/>
              </a:spcAft>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S2</a:t>
            </a:r>
          </a:p>
        </p:txBody>
      </p:sp>
      <p:cxnSp>
        <p:nvCxnSpPr>
          <p:cNvPr id="20" name="Straight Arrow Connector 19"/>
          <p:cNvCxnSpPr>
            <a:stCxn id="4" idx="2"/>
          </p:cNvCxnSpPr>
          <p:nvPr/>
        </p:nvCxnSpPr>
        <p:spPr>
          <a:xfrm rot="5400000">
            <a:off x="1211262" y="1312863"/>
            <a:ext cx="371475" cy="127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4" idx="2"/>
          </p:cNvCxnSpPr>
          <p:nvPr/>
        </p:nvCxnSpPr>
        <p:spPr>
          <a:xfrm rot="16200000" flipH="1">
            <a:off x="2430462" y="1363663"/>
            <a:ext cx="371475" cy="1168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5" idx="2"/>
          </p:cNvCxnSpPr>
          <p:nvPr/>
        </p:nvCxnSpPr>
        <p:spPr>
          <a:xfrm rot="5400000">
            <a:off x="496887" y="3017838"/>
            <a:ext cx="295275" cy="527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5" idx="2"/>
            <a:endCxn id="9" idx="0"/>
          </p:cNvCxnSpPr>
          <p:nvPr/>
        </p:nvCxnSpPr>
        <p:spPr>
          <a:xfrm rot="16200000" flipH="1">
            <a:off x="1083469" y="2958306"/>
            <a:ext cx="219075" cy="5699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7" idx="2"/>
          </p:cNvCxnSpPr>
          <p:nvPr/>
        </p:nvCxnSpPr>
        <p:spPr>
          <a:xfrm rot="5400000">
            <a:off x="3109119" y="2920206"/>
            <a:ext cx="371475" cy="341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7" idx="2"/>
            <a:endCxn id="11" idx="0"/>
          </p:cNvCxnSpPr>
          <p:nvPr/>
        </p:nvCxnSpPr>
        <p:spPr>
          <a:xfrm rot="16200000" flipH="1">
            <a:off x="3640932" y="2729706"/>
            <a:ext cx="349250" cy="7000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12" idx="0"/>
          </p:cNvCxnSpPr>
          <p:nvPr/>
        </p:nvCxnSpPr>
        <p:spPr>
          <a:xfrm rot="10800000" flipV="1">
            <a:off x="5761038" y="1600200"/>
            <a:ext cx="1020762" cy="368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13" idx="0"/>
          </p:cNvCxnSpPr>
          <p:nvPr/>
        </p:nvCxnSpPr>
        <p:spPr>
          <a:xfrm>
            <a:off x="6781800" y="1600200"/>
            <a:ext cx="1244600" cy="341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2" idx="2"/>
            <a:endCxn id="14" idx="0"/>
          </p:cNvCxnSpPr>
          <p:nvPr/>
        </p:nvCxnSpPr>
        <p:spPr>
          <a:xfrm rot="5400000">
            <a:off x="5364957" y="2840831"/>
            <a:ext cx="344488" cy="447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2" idx="2"/>
            <a:endCxn id="15" idx="0"/>
          </p:cNvCxnSpPr>
          <p:nvPr/>
        </p:nvCxnSpPr>
        <p:spPr>
          <a:xfrm rot="16200000" flipH="1">
            <a:off x="5846763" y="2806700"/>
            <a:ext cx="371475" cy="542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3" idx="2"/>
            <a:endCxn id="16" idx="0"/>
          </p:cNvCxnSpPr>
          <p:nvPr/>
        </p:nvCxnSpPr>
        <p:spPr>
          <a:xfrm rot="5400000">
            <a:off x="7667626" y="2873375"/>
            <a:ext cx="366712" cy="3508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3" idx="2"/>
          </p:cNvCxnSpPr>
          <p:nvPr/>
        </p:nvCxnSpPr>
        <p:spPr>
          <a:xfrm rot="16200000" flipH="1">
            <a:off x="8227219" y="2664619"/>
            <a:ext cx="334962" cy="736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838212" y="22128"/>
            <a:ext cx="7316618" cy="707886"/>
          </a:xfrm>
          <a:prstGeom prst="rect">
            <a:avLst/>
          </a:prstGeom>
          <a:noFill/>
        </p:spPr>
        <p:txBody>
          <a:bodyPr>
            <a:spAutoFit/>
          </a:bodyPr>
          <a:lstStyle/>
          <a:p>
            <a:pPr algn="ctr" fontAlgn="auto">
              <a:spcBef>
                <a:spcPts val="0"/>
              </a:spcBef>
              <a:spcAft>
                <a:spcPts val="0"/>
              </a:spcAft>
              <a:defRPr/>
            </a:pPr>
            <a:r>
              <a:rPr lang="en-US" sz="2000" b="1" dirty="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Tahoma" pitchFamily="34" charset="0"/>
                <a:cs typeface="Tahoma" pitchFamily="34" charset="0"/>
              </a:rPr>
              <a:t>Hierarchical Structure of a typical curriculum development system  (</a:t>
            </a:r>
            <a:r>
              <a:rPr lang="en-US" sz="2000" b="1" dirty="0" err="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Tahoma" pitchFamily="34" charset="0"/>
                <a:cs typeface="Tahoma" pitchFamily="34" charset="0"/>
              </a:rPr>
              <a:t>Erford</a:t>
            </a:r>
            <a:r>
              <a:rPr lang="en-US" sz="2000" b="1" dirty="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latin typeface="Tahoma" pitchFamily="34" charset="0"/>
                <a:cs typeface="Tahoma" pitchFamily="34" charset="0"/>
              </a:rPr>
              <a:t>, 2004)</a:t>
            </a:r>
          </a:p>
        </p:txBody>
      </p:sp>
      <p:sp>
        <p:nvSpPr>
          <p:cNvPr id="46" name="Rectangle 45"/>
          <p:cNvSpPr/>
          <p:nvPr/>
        </p:nvSpPr>
        <p:spPr>
          <a:xfrm>
            <a:off x="1163055" y="4587240"/>
            <a:ext cx="6881627" cy="1384995"/>
          </a:xfrm>
          <a:prstGeom prst="rect">
            <a:avLst/>
          </a:prstGeom>
          <a:noFill/>
        </p:spPr>
        <p:txBody>
          <a:bodyPr wrap="none">
            <a:spAutoFit/>
          </a:bodyPr>
          <a:lstStyle/>
          <a:p>
            <a:pPr algn="just" fontAlgn="auto">
              <a:spcBef>
                <a:spcPts val="0"/>
              </a:spcBef>
              <a:spcAft>
                <a:spcPts val="0"/>
              </a:spcAft>
              <a:defRPr/>
            </a:pP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S = STANDARD      </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sym typeface="Wingdings" pitchFamily="2" charset="2"/>
              </a:rPr>
              <a:t> </a:t>
            </a:r>
            <a:r>
              <a:rPr lang="id-ID"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sym typeface="Wingdings" pitchFamily="2" charset="2"/>
              </a:rPr>
              <a:t>ASPEK </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sym typeface="Wingdings" pitchFamily="2" charset="2"/>
              </a:rPr>
              <a:t>PERKEMBANGAN</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ndParaRPr>
          </a:p>
          <a:p>
            <a:pPr algn="just" fontAlgn="auto">
              <a:spcBef>
                <a:spcPts val="0"/>
              </a:spcBef>
              <a:spcAft>
                <a:spcPts val="0"/>
              </a:spcAft>
              <a:defRPr/>
            </a:pP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C = COMPETENCY </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sym typeface="Wingdings" pitchFamily="2" charset="2"/>
              </a:rPr>
              <a:t> </a:t>
            </a:r>
            <a:r>
              <a:rPr lang="id-ID"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sym typeface="Wingdings" pitchFamily="2" charset="2"/>
              </a:rPr>
              <a:t>KOMPETENSI</a:t>
            </a:r>
            <a:endPar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ndParaRPr>
          </a:p>
          <a:p>
            <a:pPr algn="just" fontAlgn="auto">
              <a:spcBef>
                <a:spcPts val="0"/>
              </a:spcBef>
              <a:spcAft>
                <a:spcPts val="0"/>
              </a:spcAft>
              <a:defRPr/>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O = OBJECTIVE      </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sym typeface="Wingdings" pitchFamily="2" charset="2"/>
              </a:rPr>
              <a:t> TUJUAN LAYANAN</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1475409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METODE APA YANG BISA DIGUNAKAN UNTUK MENGETAHUI KEBERHASILAN LAYANAN</a:t>
            </a:r>
            <a:endParaRPr lang="id-ID" sz="3200" dirty="0"/>
          </a:p>
        </p:txBody>
      </p:sp>
      <p:sp>
        <p:nvSpPr>
          <p:cNvPr id="3" name="Content Placeholder 2"/>
          <p:cNvSpPr>
            <a:spLocks noGrp="1"/>
          </p:cNvSpPr>
          <p:nvPr>
            <p:ph idx="1"/>
          </p:nvPr>
        </p:nvSpPr>
        <p:spPr/>
        <p:txBody>
          <a:bodyPr/>
          <a:lstStyle/>
          <a:p>
            <a:r>
              <a:rPr lang="id-ID" dirty="0" smtClean="0"/>
              <a:t>ASPEK PROSES </a:t>
            </a:r>
            <a:r>
              <a:rPr lang="id-ID" dirty="0" smtClean="0">
                <a:sym typeface="Wingdings" pitchFamily="2" charset="2"/>
              </a:rPr>
              <a:t> evaluasi diri  buku diary (badrujaman, 2013)</a:t>
            </a:r>
            <a:endParaRPr lang="id-ID" dirty="0" smtClean="0"/>
          </a:p>
          <a:p>
            <a:r>
              <a:rPr lang="id-ID" dirty="0" smtClean="0"/>
              <a:t>ASPEK HASIL (pengenalan, akomodasi, tindakan)</a:t>
            </a:r>
          </a:p>
          <a:p>
            <a:pPr lvl="1"/>
            <a:r>
              <a:rPr lang="id-ID" dirty="0" smtClean="0"/>
              <a:t>Angket (gysber &amp; Henderson, </a:t>
            </a:r>
            <a:r>
              <a:rPr lang="id-ID" dirty="0" smtClean="0"/>
              <a:t>2006; Badrujaman, 2013; POP BK, 2016)</a:t>
            </a:r>
            <a:endParaRPr lang="id-ID" dirty="0" smtClean="0"/>
          </a:p>
          <a:p>
            <a:pPr lvl="1"/>
            <a:r>
              <a:rPr lang="id-ID" dirty="0" smtClean="0"/>
              <a:t>Tes (Badrujaman, 2013)</a:t>
            </a:r>
          </a:p>
          <a:p>
            <a:pPr lvl="1"/>
            <a:r>
              <a:rPr lang="id-ID" dirty="0" smtClean="0"/>
              <a:t>Portofolio (Currie &amp; Lumbie, 2010)</a:t>
            </a:r>
            <a:endParaRPr lang="id-ID" dirty="0"/>
          </a:p>
        </p:txBody>
      </p:sp>
    </p:spTree>
    <p:extLst>
      <p:ext uri="{BB962C8B-B14F-4D97-AF65-F5344CB8AC3E}">
        <p14:creationId xmlns:p14="http://schemas.microsoft.com/office/powerpoint/2010/main" val="1858053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MENGAPA </a:t>
            </a:r>
            <a:r>
              <a:rPr lang="en-US" dirty="0" smtClean="0"/>
              <a:t>PORTOFOLIO</a:t>
            </a:r>
            <a:r>
              <a:rPr lang="id-ID" dirty="0" smtClean="0"/>
              <a:t>???</a:t>
            </a:r>
            <a:endParaRPr lang="id-ID" dirty="0"/>
          </a:p>
        </p:txBody>
      </p:sp>
      <p:sp>
        <p:nvSpPr>
          <p:cNvPr id="3" name="Content Placeholder 2"/>
          <p:cNvSpPr>
            <a:spLocks noGrp="1"/>
          </p:cNvSpPr>
          <p:nvPr>
            <p:ph idx="1"/>
          </p:nvPr>
        </p:nvSpPr>
        <p:spPr>
          <a:xfrm>
            <a:off x="0" y="1600200"/>
            <a:ext cx="9144000" cy="4525963"/>
          </a:xfrm>
        </p:spPr>
        <p:txBody>
          <a:bodyPr/>
          <a:lstStyle/>
          <a:p>
            <a:pPr>
              <a:buNone/>
            </a:pPr>
            <a:r>
              <a:rPr lang="en-US" dirty="0" smtClean="0"/>
              <a:t>	</a:t>
            </a:r>
          </a:p>
          <a:p>
            <a:pPr>
              <a:buNone/>
            </a:pPr>
            <a:endParaRPr lang="en-US" dirty="0"/>
          </a:p>
          <a:p>
            <a:pPr>
              <a:buNone/>
            </a:pPr>
            <a:r>
              <a:rPr lang="en-US" dirty="0" smtClean="0"/>
              <a:t>OBJECTIVE EVALUATION VS AUTENTIC EVALUATION</a:t>
            </a:r>
            <a:endParaRPr lang="id-ID" dirty="0"/>
          </a:p>
        </p:txBody>
      </p:sp>
    </p:spTree>
    <p:extLst>
      <p:ext uri="{BB962C8B-B14F-4D97-AF65-F5344CB8AC3E}">
        <p14:creationId xmlns:p14="http://schemas.microsoft.com/office/powerpoint/2010/main" val="4409012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PENGERTIAN PORTOFOLIO</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Peter </a:t>
            </a:r>
            <a:r>
              <a:rPr lang="id-ID" dirty="0"/>
              <a:t>W mengartikan portofolio sebagai kumpulan hasil kerja siswa yang terseleksi. </a:t>
            </a:r>
            <a:endParaRPr lang="en-US" dirty="0" smtClean="0"/>
          </a:p>
          <a:p>
            <a:r>
              <a:rPr lang="id-ID" dirty="0" smtClean="0"/>
              <a:t>Popham </a:t>
            </a:r>
            <a:r>
              <a:rPr lang="id-ID" dirty="0"/>
              <a:t>berpendapat bahwa di dalam pendidikan, porfolio mengarahkan kepada pengumpulan secara sistematik hasil pekerjaan siswa. </a:t>
            </a:r>
            <a:endParaRPr lang="en-US" dirty="0" smtClean="0"/>
          </a:p>
          <a:p>
            <a:r>
              <a:rPr lang="id-ID" dirty="0" smtClean="0"/>
              <a:t>Wyatt </a:t>
            </a:r>
            <a:r>
              <a:rPr lang="id-ID" dirty="0"/>
              <a:t>dan Loper memaknai portofolio pendidikan sebagai sekumpulan artefak &amp; refleksi tentang pencapaian, pembelajaran, kekuatan &amp; kerja-kerja terbaik seseorang yang bersifat sangat personal dan  kumpulan tersebut bersifat dinamis, selalu berkembang dan berubah. </a:t>
            </a:r>
            <a:r>
              <a:rPr lang="en-US" dirty="0"/>
              <a:t>    </a:t>
            </a:r>
            <a:endParaRPr lang="en-US" dirty="0" smtClean="0"/>
          </a:p>
          <a:p>
            <a:r>
              <a:rPr lang="id-ID" dirty="0"/>
              <a:t>Supranata &amp; Hatta kemudian menegaskan bahwa penilaian portofolio merupakan suatu alternatif untuk meningkatkan kemampuan peserta didik (</a:t>
            </a:r>
            <a:r>
              <a:rPr lang="id-ID" i="1" dirty="0"/>
              <a:t>student achievement</a:t>
            </a:r>
            <a:r>
              <a:rPr lang="id-ID" dirty="0"/>
              <a:t>) melalui evaluasi umpan balik dan penilaian sendiri (</a:t>
            </a:r>
            <a:r>
              <a:rPr lang="id-ID" i="1" dirty="0"/>
              <a:t>self assessment</a:t>
            </a:r>
            <a:r>
              <a:rPr lang="id-ID" dirty="0"/>
              <a:t>).</a:t>
            </a:r>
            <a:r>
              <a:rPr lang="id-ID" dirty="0" smtClean="0"/>
              <a:t> </a:t>
            </a:r>
            <a:endParaRPr lang="id-ID" dirty="0"/>
          </a:p>
          <a:p>
            <a:endParaRPr lang="en-US" dirty="0" smtClean="0"/>
          </a:p>
          <a:p>
            <a:endParaRPr lang="id-ID" dirty="0"/>
          </a:p>
        </p:txBody>
      </p:sp>
    </p:spTree>
    <p:extLst>
      <p:ext uri="{BB962C8B-B14F-4D97-AF65-F5344CB8AC3E}">
        <p14:creationId xmlns:p14="http://schemas.microsoft.com/office/powerpoint/2010/main" val="778199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O’Malley dan Pierce menegaskan bahwa ada tiga elemen penting dalam portofolio</a:t>
            </a:r>
            <a:endParaRPr lang="id-ID" sz="3200" dirty="0"/>
          </a:p>
        </p:txBody>
      </p:sp>
      <p:sp>
        <p:nvSpPr>
          <p:cNvPr id="3" name="Content Placeholder 2"/>
          <p:cNvSpPr>
            <a:spLocks noGrp="1"/>
          </p:cNvSpPr>
          <p:nvPr>
            <p:ph idx="1"/>
          </p:nvPr>
        </p:nvSpPr>
        <p:spPr/>
        <p:txBody>
          <a:bodyPr/>
          <a:lstStyle/>
          <a:p>
            <a:r>
              <a:rPr lang="en-US" dirty="0" smtClean="0"/>
              <a:t>S</a:t>
            </a:r>
            <a:r>
              <a:rPr lang="id-ID" dirty="0" smtClean="0"/>
              <a:t>ampel </a:t>
            </a:r>
            <a:r>
              <a:rPr lang="id-ID" dirty="0"/>
              <a:t>karya </a:t>
            </a:r>
            <a:r>
              <a:rPr lang="id-ID" dirty="0" smtClean="0"/>
              <a:t>siswa     </a:t>
            </a:r>
            <a:endParaRPr lang="en-US" dirty="0" smtClean="0"/>
          </a:p>
          <a:p>
            <a:r>
              <a:rPr lang="en-US" dirty="0" smtClean="0"/>
              <a:t>EV</a:t>
            </a:r>
            <a:r>
              <a:rPr lang="id-ID" dirty="0" smtClean="0"/>
              <a:t>aluasi diri  </a:t>
            </a:r>
            <a:endParaRPr lang="en-US" dirty="0" smtClean="0"/>
          </a:p>
          <a:p>
            <a:r>
              <a:rPr lang="en-US" dirty="0" smtClean="0"/>
              <a:t>K</a:t>
            </a:r>
            <a:r>
              <a:rPr lang="id-ID" dirty="0" smtClean="0"/>
              <a:t>riteria </a:t>
            </a:r>
            <a:r>
              <a:rPr lang="id-ID" dirty="0"/>
              <a:t>penilaian yang jelas dan terbuka</a:t>
            </a:r>
          </a:p>
        </p:txBody>
      </p:sp>
    </p:spTree>
    <p:extLst>
      <p:ext uri="{BB962C8B-B14F-4D97-AF65-F5344CB8AC3E}">
        <p14:creationId xmlns:p14="http://schemas.microsoft.com/office/powerpoint/2010/main" val="5249159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714512"/>
          </a:xfrm>
        </p:spPr>
        <p:txBody>
          <a:bodyPr>
            <a:normAutofit fontScale="90000"/>
          </a:bodyPr>
          <a:lstStyle/>
          <a:p>
            <a:r>
              <a:rPr lang="id-ID" sz="3100" dirty="0"/>
              <a:t>Barton &amp; Collins yang dikutip Surapranata dan Hatta membedakan semua objek portofolio atau </a:t>
            </a:r>
            <a:r>
              <a:rPr lang="id-ID" sz="3100" i="1" dirty="0"/>
              <a:t>evidence </a:t>
            </a:r>
            <a:r>
              <a:rPr lang="id-ID" sz="3100" dirty="0"/>
              <a:t>menjadi empat macam yaitu: </a:t>
            </a:r>
            <a:r>
              <a:rPr lang="id-ID" dirty="0"/>
              <a:t/>
            </a:r>
            <a:br>
              <a:rPr lang="id-ID" dirty="0"/>
            </a:br>
            <a:endParaRPr lang="id-ID" dirty="0"/>
          </a:p>
        </p:txBody>
      </p:sp>
      <p:sp>
        <p:nvSpPr>
          <p:cNvPr id="3" name="Content Placeholder 2"/>
          <p:cNvSpPr>
            <a:spLocks noGrp="1"/>
          </p:cNvSpPr>
          <p:nvPr>
            <p:ph idx="1"/>
          </p:nvPr>
        </p:nvSpPr>
        <p:spPr/>
        <p:txBody>
          <a:bodyPr>
            <a:normAutofit fontScale="92500" lnSpcReduction="10000"/>
          </a:bodyPr>
          <a:lstStyle/>
          <a:p>
            <a:pPr lvl="0"/>
            <a:r>
              <a:rPr lang="id-ID" dirty="0"/>
              <a:t>Hasil kerja peserta didik (</a:t>
            </a:r>
            <a:r>
              <a:rPr lang="id-ID" i="1" dirty="0"/>
              <a:t>artifacts</a:t>
            </a:r>
            <a:r>
              <a:rPr lang="id-ID" dirty="0"/>
              <a:t>), yaitu hasil kerja peserta didik yang dikerjakan di kelas.</a:t>
            </a:r>
          </a:p>
          <a:p>
            <a:pPr lvl="0"/>
            <a:r>
              <a:rPr lang="id-ID" dirty="0"/>
              <a:t>Reproduksi (</a:t>
            </a:r>
            <a:r>
              <a:rPr lang="id-ID" i="1" dirty="0"/>
              <a:t>reproduction</a:t>
            </a:r>
            <a:r>
              <a:rPr lang="id-ID" dirty="0"/>
              <a:t>) yaitu hasil kerja peserta didik yang dikerjakan di luar kelas.</a:t>
            </a:r>
          </a:p>
          <a:p>
            <a:pPr lvl="0"/>
            <a:r>
              <a:rPr lang="id-ID" dirty="0"/>
              <a:t>Pengesahan (</a:t>
            </a:r>
            <a:r>
              <a:rPr lang="id-ID" i="1" dirty="0"/>
              <a:t>attestations</a:t>
            </a:r>
            <a:r>
              <a:rPr lang="id-ID" dirty="0"/>
              <a:t>) yaitu pernyataan dan hasil pengamatan yang dilakukan oleh guru atau pihak lainnya tentang peserta didik.</a:t>
            </a:r>
          </a:p>
          <a:p>
            <a:pPr lvl="0"/>
            <a:r>
              <a:rPr lang="id-ID" dirty="0"/>
              <a:t>Produksi(</a:t>
            </a:r>
            <a:r>
              <a:rPr lang="id-ID" i="1" dirty="0"/>
              <a:t>production</a:t>
            </a:r>
            <a:r>
              <a:rPr lang="id-ID" dirty="0"/>
              <a:t>)  yaitu hasil kerja peserta didik yang dipersiapkan khusus tentang portofolio.</a:t>
            </a:r>
          </a:p>
          <a:p>
            <a:pPr>
              <a:buNone/>
            </a:pPr>
            <a:endParaRPr lang="id-ID" dirty="0"/>
          </a:p>
          <a:p>
            <a:endParaRPr lang="id-ID" dirty="0"/>
          </a:p>
        </p:txBody>
      </p:sp>
    </p:spTree>
    <p:extLst>
      <p:ext uri="{BB962C8B-B14F-4D97-AF65-F5344CB8AC3E}">
        <p14:creationId xmlns:p14="http://schemas.microsoft.com/office/powerpoint/2010/main" val="25959841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BAGAIMANA TAHAPAN PORTOFOLIO</a:t>
            </a:r>
            <a:endParaRPr lang="id-ID" dirty="0"/>
          </a:p>
        </p:txBody>
      </p:sp>
      <p:sp>
        <p:nvSpPr>
          <p:cNvPr id="3" name="Content Placeholder 2"/>
          <p:cNvSpPr>
            <a:spLocks noGrp="1"/>
          </p:cNvSpPr>
          <p:nvPr>
            <p:ph idx="1"/>
          </p:nvPr>
        </p:nvSpPr>
        <p:spPr/>
        <p:txBody>
          <a:bodyPr/>
          <a:lstStyle/>
          <a:p>
            <a:pPr>
              <a:buNone/>
            </a:pPr>
            <a:r>
              <a:rPr lang="en-US" dirty="0" smtClean="0"/>
              <a:t>TAHAP 1: PLAN</a:t>
            </a:r>
          </a:p>
          <a:p>
            <a:pPr>
              <a:buNone/>
            </a:pPr>
            <a:r>
              <a:rPr lang="en-US" dirty="0" smtClean="0"/>
              <a:t>TAHAP 2: SOSIALIZATION</a:t>
            </a:r>
          </a:p>
          <a:p>
            <a:pPr>
              <a:buNone/>
            </a:pPr>
            <a:r>
              <a:rPr lang="en-US" dirty="0" smtClean="0"/>
              <a:t>TAHAP </a:t>
            </a:r>
            <a:r>
              <a:rPr lang="id-ID" dirty="0" smtClean="0"/>
              <a:t>3</a:t>
            </a:r>
            <a:r>
              <a:rPr lang="en-US" dirty="0" smtClean="0"/>
              <a:t>: COLLECTION</a:t>
            </a:r>
          </a:p>
          <a:p>
            <a:pPr>
              <a:buNone/>
            </a:pPr>
            <a:r>
              <a:rPr lang="en-US" dirty="0" smtClean="0"/>
              <a:t>TAHAP </a:t>
            </a:r>
            <a:r>
              <a:rPr lang="id-ID" dirty="0" smtClean="0"/>
              <a:t>4</a:t>
            </a:r>
            <a:r>
              <a:rPr lang="en-US" dirty="0" smtClean="0"/>
              <a:t>: ORGANIZATION</a:t>
            </a:r>
          </a:p>
          <a:p>
            <a:pPr>
              <a:buNone/>
            </a:pPr>
            <a:r>
              <a:rPr lang="en-US" dirty="0" smtClean="0"/>
              <a:t>TAHAP </a:t>
            </a:r>
            <a:r>
              <a:rPr lang="id-ID" dirty="0" smtClean="0"/>
              <a:t>5</a:t>
            </a:r>
            <a:r>
              <a:rPr lang="en-US" dirty="0" smtClean="0"/>
              <a:t>: REFLECTION</a:t>
            </a:r>
          </a:p>
          <a:p>
            <a:pPr>
              <a:buNone/>
            </a:pPr>
            <a:r>
              <a:rPr lang="en-US" dirty="0" smtClean="0"/>
              <a:t>TAHAP </a:t>
            </a:r>
            <a:r>
              <a:rPr lang="id-ID" dirty="0" smtClean="0"/>
              <a:t>6</a:t>
            </a:r>
            <a:r>
              <a:rPr lang="en-US" dirty="0" smtClean="0"/>
              <a:t>: PRESENTATION</a:t>
            </a:r>
            <a:endParaRPr lang="id-ID" dirty="0"/>
          </a:p>
        </p:txBody>
      </p:sp>
    </p:spTree>
    <p:extLst>
      <p:ext uri="{BB962C8B-B14F-4D97-AF65-F5344CB8AC3E}">
        <p14:creationId xmlns:p14="http://schemas.microsoft.com/office/powerpoint/2010/main" val="24605975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LANGKAH 2: PENGUMPULAN DATA</a:t>
            </a:r>
            <a:endParaRPr lang="id-ID" dirty="0"/>
          </a:p>
        </p:txBody>
      </p:sp>
      <p:sp>
        <p:nvSpPr>
          <p:cNvPr id="3" name="Content Placeholder 2"/>
          <p:cNvSpPr>
            <a:spLocks noGrp="1"/>
          </p:cNvSpPr>
          <p:nvPr>
            <p:ph idx="1"/>
          </p:nvPr>
        </p:nvSpPr>
        <p:spPr/>
        <p:txBody>
          <a:bodyPr>
            <a:normAutofit fontScale="92500"/>
          </a:bodyPr>
          <a:lstStyle/>
          <a:p>
            <a:r>
              <a:rPr lang="id-ID" dirty="0" smtClean="0"/>
              <a:t>PROSES </a:t>
            </a:r>
          </a:p>
          <a:p>
            <a:pPr lvl="1"/>
            <a:r>
              <a:rPr lang="id-ID" dirty="0" smtClean="0">
                <a:sym typeface="Wingdings" pitchFamily="2" charset="2"/>
              </a:rPr>
              <a:t>sepanjang kegiatan layanan berlangsung </a:t>
            </a:r>
          </a:p>
          <a:p>
            <a:pPr lvl="1"/>
            <a:r>
              <a:rPr lang="id-ID" dirty="0" smtClean="0"/>
              <a:t>Sampling dapat digunakan</a:t>
            </a:r>
          </a:p>
          <a:p>
            <a:r>
              <a:rPr lang="id-ID" dirty="0" smtClean="0"/>
              <a:t>HASIL </a:t>
            </a:r>
          </a:p>
          <a:p>
            <a:pPr lvl="1"/>
            <a:r>
              <a:rPr lang="id-ID" dirty="0" smtClean="0"/>
              <a:t>Layanan dasar </a:t>
            </a:r>
            <a:r>
              <a:rPr lang="id-ID" dirty="0" smtClean="0">
                <a:sym typeface="Wingdings" pitchFamily="2" charset="2"/>
              </a:rPr>
              <a:t> sepanjang kegiatan layanan berlangsung/pre and post test</a:t>
            </a:r>
          </a:p>
          <a:p>
            <a:pPr lvl="1"/>
            <a:r>
              <a:rPr lang="id-ID" dirty="0" smtClean="0">
                <a:sym typeface="Wingdings" pitchFamily="2" charset="2"/>
              </a:rPr>
              <a:t>Layanan responsif dan perencanaan individual  tahap akhir layanan</a:t>
            </a:r>
          </a:p>
          <a:p>
            <a:pPr lvl="1"/>
            <a:r>
              <a:rPr lang="id-ID" dirty="0" smtClean="0">
                <a:sym typeface="Wingdings" pitchFamily="2" charset="2"/>
              </a:rPr>
              <a:t>Seluruh peserta didik menjadi subjek evaluasi hasil</a:t>
            </a:r>
            <a:endParaRPr lang="id-ID" dirty="0"/>
          </a:p>
        </p:txBody>
      </p:sp>
    </p:spTree>
    <p:extLst>
      <p:ext uri="{BB962C8B-B14F-4D97-AF65-F5344CB8AC3E}">
        <p14:creationId xmlns:p14="http://schemas.microsoft.com/office/powerpoint/2010/main" val="3605429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922114"/>
          </a:xfrm>
        </p:spPr>
        <p:txBody>
          <a:bodyPr>
            <a:normAutofit/>
          </a:bodyPr>
          <a:lstStyle/>
          <a:p>
            <a:r>
              <a:rPr lang="id-ID" sz="3200" dirty="0" smtClean="0"/>
              <a:t>PENGUATAN PENDIDIKAN KARAKTER DI SEKOLAH</a:t>
            </a:r>
            <a:endParaRPr lang="id-ID" sz="3200" dirty="0"/>
          </a:p>
        </p:txBody>
      </p:sp>
      <p:sp>
        <p:nvSpPr>
          <p:cNvPr id="3" name="Content Placeholder 2"/>
          <p:cNvSpPr>
            <a:spLocks noGrp="1"/>
          </p:cNvSpPr>
          <p:nvPr>
            <p:ph idx="1"/>
          </p:nvPr>
        </p:nvSpPr>
        <p:spPr>
          <a:xfrm>
            <a:off x="457200" y="980728"/>
            <a:ext cx="8229600" cy="5616623"/>
          </a:xfrm>
        </p:spPr>
        <p:txBody>
          <a:bodyPr>
            <a:normAutofit fontScale="92500" lnSpcReduction="20000"/>
          </a:bodyPr>
          <a:lstStyle/>
          <a:p>
            <a:r>
              <a:rPr lang="id-ID" dirty="0" smtClean="0"/>
              <a:t>PPK BERBASIS KELAS</a:t>
            </a:r>
          </a:p>
          <a:p>
            <a:pPr lvl="1"/>
            <a:r>
              <a:rPr lang="id-ID" dirty="0" smtClean="0"/>
              <a:t>pembelajaran </a:t>
            </a:r>
            <a:r>
              <a:rPr lang="id-ID" dirty="0"/>
              <a:t>terintegrasi dalam </a:t>
            </a:r>
            <a:r>
              <a:rPr lang="id-ID" dirty="0" smtClean="0"/>
              <a:t>kurikulum</a:t>
            </a:r>
            <a:endParaRPr lang="id-ID" dirty="0"/>
          </a:p>
          <a:p>
            <a:pPr lvl="1"/>
            <a:r>
              <a:rPr lang="id-ID" dirty="0" smtClean="0"/>
              <a:t>PPK melalui integrasi tematik SD</a:t>
            </a:r>
          </a:p>
          <a:p>
            <a:pPr lvl="1"/>
            <a:r>
              <a:rPr lang="id-ID" dirty="0" smtClean="0"/>
              <a:t>PPK melalui pilihan metode pembelajaran</a:t>
            </a:r>
          </a:p>
          <a:p>
            <a:pPr lvl="1"/>
            <a:r>
              <a:rPr lang="id-ID" dirty="0" smtClean="0"/>
              <a:t>PPK melalui manajemen kelas</a:t>
            </a:r>
          </a:p>
          <a:p>
            <a:pPr lvl="1"/>
            <a:r>
              <a:rPr lang="id-ID" dirty="0" smtClean="0">
                <a:solidFill>
                  <a:srgbClr val="FF0000"/>
                </a:solidFill>
              </a:rPr>
              <a:t>PPK melalui layanan bimbingan dan Konseling</a:t>
            </a:r>
          </a:p>
          <a:p>
            <a:r>
              <a:rPr lang="id-ID" dirty="0" smtClean="0"/>
              <a:t>PPK BERBASIS BUDAYA SEKOLAH</a:t>
            </a:r>
          </a:p>
          <a:p>
            <a:pPr lvl="1"/>
            <a:r>
              <a:rPr lang="id-ID" dirty="0" smtClean="0"/>
              <a:t>kegiatan ekstrakurikuler</a:t>
            </a:r>
            <a:endParaRPr lang="id-ID" dirty="0"/>
          </a:p>
          <a:p>
            <a:pPr lvl="1"/>
            <a:r>
              <a:rPr lang="id-ID" dirty="0" smtClean="0"/>
              <a:t>Gerakan literasi</a:t>
            </a:r>
          </a:p>
          <a:p>
            <a:pPr lvl="1"/>
            <a:r>
              <a:rPr lang="id-ID" dirty="0" smtClean="0"/>
              <a:t>kedisiplinan</a:t>
            </a:r>
          </a:p>
          <a:p>
            <a:r>
              <a:rPr lang="id-ID" dirty="0" smtClean="0"/>
              <a:t>PPK BERBASIS BUDAYA MASYARAKAT</a:t>
            </a:r>
          </a:p>
          <a:p>
            <a:pPr lvl="1"/>
            <a:r>
              <a:rPr lang="id-ID" dirty="0" smtClean="0"/>
              <a:t>partisipasi masyarakat/komunitas </a:t>
            </a:r>
          </a:p>
          <a:p>
            <a:pPr lvl="1"/>
            <a:r>
              <a:rPr lang="id-ID" dirty="0" smtClean="0"/>
              <a:t>Patisipasi Komite Sekolah/Orangtua</a:t>
            </a:r>
            <a:endParaRPr lang="id-ID" dirty="0"/>
          </a:p>
          <a:p>
            <a:endParaRPr lang="id-ID" dirty="0"/>
          </a:p>
        </p:txBody>
      </p:sp>
    </p:spTree>
    <p:extLst>
      <p:ext uri="{BB962C8B-B14F-4D97-AF65-F5344CB8AC3E}">
        <p14:creationId xmlns:p14="http://schemas.microsoft.com/office/powerpoint/2010/main" val="3865653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LANGKAH 3: ANALISIS DAN INTERPRETASI DATA</a:t>
            </a:r>
            <a:endParaRPr lang="id-ID" dirty="0"/>
          </a:p>
        </p:txBody>
      </p:sp>
      <p:sp>
        <p:nvSpPr>
          <p:cNvPr id="3" name="Content Placeholder 2"/>
          <p:cNvSpPr>
            <a:spLocks noGrp="1"/>
          </p:cNvSpPr>
          <p:nvPr>
            <p:ph idx="1"/>
          </p:nvPr>
        </p:nvSpPr>
        <p:spPr/>
        <p:txBody>
          <a:bodyPr/>
          <a:lstStyle/>
          <a:p>
            <a:r>
              <a:rPr lang="id-ID" dirty="0" smtClean="0"/>
              <a:t>EVALUASI PROSES</a:t>
            </a:r>
          </a:p>
          <a:p>
            <a:r>
              <a:rPr lang="id-ID" dirty="0" smtClean="0"/>
              <a:t>EVALUASI HASIL</a:t>
            </a:r>
          </a:p>
          <a:p>
            <a:pPr lvl="1"/>
            <a:r>
              <a:rPr lang="id-ID" dirty="0" smtClean="0"/>
              <a:t>ANALISIS INDIVIDU</a:t>
            </a:r>
          </a:p>
          <a:p>
            <a:pPr lvl="1"/>
            <a:r>
              <a:rPr lang="id-ID" dirty="0" smtClean="0"/>
              <a:t>ANALISIS PER-TUJUAN </a:t>
            </a:r>
            <a:r>
              <a:rPr lang="id-ID" dirty="0" smtClean="0"/>
              <a:t>LAYANAN/karakter</a:t>
            </a:r>
            <a:endParaRPr lang="id-ID" dirty="0" smtClean="0"/>
          </a:p>
          <a:p>
            <a:pPr lvl="1"/>
            <a:r>
              <a:rPr lang="id-ID" dirty="0" smtClean="0"/>
              <a:t>ANALISIS KESELURUHAN</a:t>
            </a:r>
          </a:p>
          <a:p>
            <a:r>
              <a:rPr lang="id-ID" dirty="0" smtClean="0"/>
              <a:t>PENGGUNAAN H-LOOK UP DAN V-LOOK UP DALAM ANALISIS DATA BAIK DALAM EVALUASI PROSES MAUPUN EVALUASI HASIL</a:t>
            </a:r>
            <a:endParaRPr lang="id-ID" dirty="0"/>
          </a:p>
        </p:txBody>
      </p:sp>
    </p:spTree>
    <p:extLst>
      <p:ext uri="{BB962C8B-B14F-4D97-AF65-F5344CB8AC3E}">
        <p14:creationId xmlns:p14="http://schemas.microsoft.com/office/powerpoint/2010/main" val="3384420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LANGKAH 4: MENGAMBIL KEPUTUSAN</a:t>
            </a:r>
            <a:endParaRPr lang="id-ID" dirty="0"/>
          </a:p>
        </p:txBody>
      </p:sp>
      <p:sp>
        <p:nvSpPr>
          <p:cNvPr id="3" name="Content Placeholder 2"/>
          <p:cNvSpPr>
            <a:spLocks noGrp="1"/>
          </p:cNvSpPr>
          <p:nvPr>
            <p:ph idx="1"/>
          </p:nvPr>
        </p:nvSpPr>
        <p:spPr/>
        <p:txBody>
          <a:bodyPr>
            <a:normAutofit fontScale="92500" lnSpcReduction="10000"/>
          </a:bodyPr>
          <a:lstStyle/>
          <a:p>
            <a:pPr>
              <a:buFont typeface="Arial" charset="0"/>
              <a:buChar char="•"/>
            </a:pPr>
            <a:r>
              <a:rPr lang="en-US" dirty="0" err="1"/>
              <a:t>Keputusan</a:t>
            </a:r>
            <a:r>
              <a:rPr lang="en-US" dirty="0"/>
              <a:t> </a:t>
            </a:r>
            <a:r>
              <a:rPr lang="en-US" dirty="0" err="1"/>
              <a:t>diambil</a:t>
            </a:r>
            <a:r>
              <a:rPr lang="en-US" dirty="0"/>
              <a:t> </a:t>
            </a:r>
            <a:r>
              <a:rPr lang="en-US" dirty="0" err="1"/>
              <a:t>berdasarkan</a:t>
            </a:r>
            <a:r>
              <a:rPr lang="en-US" dirty="0"/>
              <a:t> </a:t>
            </a:r>
            <a:r>
              <a:rPr lang="en-US" dirty="0" err="1"/>
              <a:t>perbandingan</a:t>
            </a:r>
            <a:r>
              <a:rPr lang="en-US" dirty="0"/>
              <a:t> </a:t>
            </a:r>
            <a:r>
              <a:rPr lang="en-US" dirty="0" err="1"/>
              <a:t>antara</a:t>
            </a:r>
            <a:r>
              <a:rPr lang="en-US" dirty="0"/>
              <a:t> </a:t>
            </a:r>
            <a:r>
              <a:rPr lang="en-US" dirty="0" err="1"/>
              <a:t>peningkatan</a:t>
            </a:r>
            <a:r>
              <a:rPr lang="en-US" dirty="0"/>
              <a:t> </a:t>
            </a:r>
            <a:r>
              <a:rPr lang="en-US" dirty="0" err="1"/>
              <a:t>capaian</a:t>
            </a:r>
            <a:r>
              <a:rPr lang="en-US" dirty="0"/>
              <a:t> </a:t>
            </a:r>
            <a:r>
              <a:rPr lang="en-US" dirty="0" err="1"/>
              <a:t>dan</a:t>
            </a:r>
            <a:r>
              <a:rPr lang="en-US" dirty="0"/>
              <a:t> </a:t>
            </a:r>
            <a:r>
              <a:rPr lang="en-US" dirty="0" err="1"/>
              <a:t>kriteria</a:t>
            </a:r>
            <a:r>
              <a:rPr lang="en-US" dirty="0"/>
              <a:t> </a:t>
            </a:r>
            <a:r>
              <a:rPr lang="en-US" dirty="0" err="1"/>
              <a:t>keberhasilan</a:t>
            </a:r>
            <a:r>
              <a:rPr lang="en-US" dirty="0"/>
              <a:t>. </a:t>
            </a:r>
            <a:r>
              <a:rPr lang="en-US" dirty="0" err="1"/>
              <a:t>Keputusan</a:t>
            </a:r>
            <a:r>
              <a:rPr lang="en-US" dirty="0"/>
              <a:t> </a:t>
            </a:r>
            <a:r>
              <a:rPr lang="en-US" dirty="0" err="1"/>
              <a:t>dapat</a:t>
            </a:r>
            <a:r>
              <a:rPr lang="en-US" dirty="0"/>
              <a:t> </a:t>
            </a:r>
            <a:r>
              <a:rPr lang="en-US" dirty="0" err="1"/>
              <a:t>berbentuk</a:t>
            </a:r>
            <a:endParaRPr lang="en-US" dirty="0"/>
          </a:p>
          <a:p>
            <a:pPr lvl="1">
              <a:buFont typeface="Arial" charset="0"/>
              <a:buChar char="–"/>
            </a:pPr>
            <a:r>
              <a:rPr lang="en-US" dirty="0"/>
              <a:t>Program </a:t>
            </a:r>
            <a:r>
              <a:rPr lang="en-US" dirty="0" err="1"/>
              <a:t>berhasil</a:t>
            </a:r>
            <a:r>
              <a:rPr lang="en-US" dirty="0"/>
              <a:t> </a:t>
            </a:r>
            <a:r>
              <a:rPr lang="en-US" dirty="0" err="1"/>
              <a:t>meningkatkan</a:t>
            </a:r>
            <a:r>
              <a:rPr lang="en-US" dirty="0"/>
              <a:t> </a:t>
            </a:r>
            <a:r>
              <a:rPr lang="en-US" dirty="0" err="1" smtClean="0"/>
              <a:t>kompetensi</a:t>
            </a:r>
            <a:r>
              <a:rPr lang="id-ID" dirty="0" smtClean="0"/>
              <a:t>/karakter</a:t>
            </a:r>
            <a:r>
              <a:rPr lang="en-US" dirty="0" smtClean="0"/>
              <a:t>, </a:t>
            </a:r>
            <a:r>
              <a:rPr lang="en-US" dirty="0" err="1"/>
              <a:t>maka</a:t>
            </a:r>
            <a:r>
              <a:rPr lang="en-US" dirty="0"/>
              <a:t> </a:t>
            </a:r>
            <a:r>
              <a:rPr lang="en-US" dirty="0" err="1"/>
              <a:t>perlu</a:t>
            </a:r>
            <a:r>
              <a:rPr lang="en-US" dirty="0"/>
              <a:t> </a:t>
            </a:r>
            <a:r>
              <a:rPr lang="en-US" dirty="0" err="1"/>
              <a:t>dilanjutkan</a:t>
            </a:r>
            <a:endParaRPr lang="en-US" dirty="0"/>
          </a:p>
          <a:p>
            <a:pPr lvl="1">
              <a:buFont typeface="Arial" charset="0"/>
              <a:buChar char="–"/>
            </a:pPr>
            <a:r>
              <a:rPr lang="en-US" dirty="0"/>
              <a:t>Program </a:t>
            </a:r>
            <a:r>
              <a:rPr lang="en-US" dirty="0" err="1"/>
              <a:t>kurang</a:t>
            </a:r>
            <a:r>
              <a:rPr lang="en-US" dirty="0"/>
              <a:t> </a:t>
            </a:r>
            <a:r>
              <a:rPr lang="en-US" dirty="0" err="1"/>
              <a:t>berhasil</a:t>
            </a:r>
            <a:r>
              <a:rPr lang="en-US" dirty="0"/>
              <a:t> </a:t>
            </a:r>
            <a:r>
              <a:rPr lang="en-US" dirty="0" err="1"/>
              <a:t>meningkatkan</a:t>
            </a:r>
            <a:r>
              <a:rPr lang="en-US" dirty="0"/>
              <a:t> </a:t>
            </a:r>
            <a:r>
              <a:rPr lang="en-US" dirty="0" err="1" smtClean="0"/>
              <a:t>kompetensi</a:t>
            </a:r>
            <a:r>
              <a:rPr lang="id-ID" dirty="0" smtClean="0"/>
              <a:t>/karakter</a:t>
            </a:r>
            <a:r>
              <a:rPr lang="en-US" dirty="0" smtClean="0"/>
              <a:t>, </a:t>
            </a:r>
            <a:r>
              <a:rPr lang="en-US" dirty="0" err="1"/>
              <a:t>maka</a:t>
            </a:r>
            <a:r>
              <a:rPr lang="en-US" dirty="0"/>
              <a:t> </a:t>
            </a:r>
            <a:r>
              <a:rPr lang="en-US" dirty="0" err="1"/>
              <a:t>perlu</a:t>
            </a:r>
            <a:r>
              <a:rPr lang="en-US" dirty="0"/>
              <a:t> </a:t>
            </a:r>
            <a:r>
              <a:rPr lang="en-US" dirty="0" err="1"/>
              <a:t>ada</a:t>
            </a:r>
            <a:r>
              <a:rPr lang="en-US" dirty="0"/>
              <a:t> </a:t>
            </a:r>
            <a:r>
              <a:rPr lang="en-US" dirty="0" err="1"/>
              <a:t>perbaikan</a:t>
            </a:r>
            <a:endParaRPr lang="en-US" dirty="0"/>
          </a:p>
          <a:p>
            <a:pPr>
              <a:buNone/>
            </a:pPr>
            <a:r>
              <a:rPr lang="en-US" dirty="0"/>
              <a:t> </a:t>
            </a:r>
          </a:p>
          <a:p>
            <a:pPr>
              <a:buFont typeface="Arial" charset="0"/>
              <a:buChar char="•"/>
            </a:pPr>
            <a:r>
              <a:rPr lang="en-US" dirty="0" err="1"/>
              <a:t>Rekomendasi</a:t>
            </a:r>
            <a:r>
              <a:rPr lang="en-US" dirty="0"/>
              <a:t> </a:t>
            </a:r>
            <a:r>
              <a:rPr lang="en-US" dirty="0" err="1"/>
              <a:t>dibuat</a:t>
            </a:r>
            <a:r>
              <a:rPr lang="en-US" dirty="0"/>
              <a:t> </a:t>
            </a:r>
            <a:r>
              <a:rPr lang="en-US" dirty="0" err="1"/>
              <a:t>sebagai</a:t>
            </a:r>
            <a:r>
              <a:rPr lang="en-US" dirty="0"/>
              <a:t> </a:t>
            </a:r>
            <a:r>
              <a:rPr lang="en-US" dirty="0" err="1"/>
              <a:t>dasar</a:t>
            </a:r>
            <a:r>
              <a:rPr lang="en-US" dirty="0"/>
              <a:t> </a:t>
            </a:r>
            <a:r>
              <a:rPr lang="en-US" dirty="0" err="1"/>
              <a:t>perbaikan</a:t>
            </a:r>
            <a:r>
              <a:rPr lang="en-US" dirty="0"/>
              <a:t> </a:t>
            </a:r>
            <a:r>
              <a:rPr lang="en-US" dirty="0" err="1"/>
              <a:t>pada</a:t>
            </a:r>
            <a:r>
              <a:rPr lang="en-US" dirty="0"/>
              <a:t> program </a:t>
            </a:r>
            <a:r>
              <a:rPr lang="en-US" dirty="0" err="1"/>
              <a:t>selanjutnya</a:t>
            </a:r>
            <a:endParaRPr lang="en-US" dirty="0"/>
          </a:p>
          <a:p>
            <a:endParaRPr lang="id-ID" dirty="0"/>
          </a:p>
        </p:txBody>
      </p:sp>
    </p:spTree>
    <p:extLst>
      <p:ext uri="{BB962C8B-B14F-4D97-AF65-F5344CB8AC3E}">
        <p14:creationId xmlns:p14="http://schemas.microsoft.com/office/powerpoint/2010/main" val="1000147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LANGKAH 5:MENYUSUN LAPORAN DAN MENYAMPAIKANNYA</a:t>
            </a:r>
            <a:endParaRPr lang="id-ID" dirty="0"/>
          </a:p>
        </p:txBody>
      </p:sp>
      <p:sp>
        <p:nvSpPr>
          <p:cNvPr id="3" name="Content Placeholder 2"/>
          <p:cNvSpPr>
            <a:spLocks noGrp="1"/>
          </p:cNvSpPr>
          <p:nvPr>
            <p:ph idx="1"/>
          </p:nvPr>
        </p:nvSpPr>
        <p:spPr/>
        <p:txBody>
          <a:bodyPr/>
          <a:lstStyle/>
          <a:p>
            <a:r>
              <a:rPr lang="id-ID" dirty="0" smtClean="0"/>
              <a:t>PROSES </a:t>
            </a:r>
          </a:p>
          <a:p>
            <a:pPr lvl="1"/>
            <a:r>
              <a:rPr lang="id-ID" dirty="0" smtClean="0"/>
              <a:t>KESELURUHAN</a:t>
            </a:r>
          </a:p>
          <a:p>
            <a:pPr lvl="1"/>
            <a:r>
              <a:rPr lang="id-ID" dirty="0" smtClean="0"/>
              <a:t>PER-BULAN, PER-INDIKATOR KEBERHASILAN</a:t>
            </a:r>
          </a:p>
          <a:p>
            <a:r>
              <a:rPr lang="id-ID" dirty="0" smtClean="0"/>
              <a:t>HASIL</a:t>
            </a:r>
          </a:p>
          <a:p>
            <a:pPr lvl="1"/>
            <a:r>
              <a:rPr lang="id-ID" dirty="0" smtClean="0"/>
              <a:t>KESELURUHAN</a:t>
            </a:r>
          </a:p>
          <a:p>
            <a:pPr lvl="1"/>
            <a:r>
              <a:rPr lang="id-ID" dirty="0" smtClean="0"/>
              <a:t>PER-TUJUAN LAYANAN</a:t>
            </a:r>
          </a:p>
          <a:p>
            <a:pPr lvl="1"/>
            <a:r>
              <a:rPr lang="id-ID" dirty="0" smtClean="0"/>
              <a:t>INDIVIDUAL</a:t>
            </a:r>
            <a:endParaRPr lang="id-ID" dirty="0"/>
          </a:p>
        </p:txBody>
      </p:sp>
    </p:spTree>
    <p:extLst>
      <p:ext uri="{BB962C8B-B14F-4D97-AF65-F5344CB8AC3E}">
        <p14:creationId xmlns:p14="http://schemas.microsoft.com/office/powerpoint/2010/main" val="227661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212976"/>
            <a:ext cx="8229600" cy="1143000"/>
          </a:xfrm>
        </p:spPr>
        <p:txBody>
          <a:bodyPr/>
          <a:lstStyle/>
          <a:p>
            <a:r>
              <a:rPr lang="id-ID" dirty="0" smtClean="0"/>
              <a:t>LAPORAN KESELURUHAN</a:t>
            </a:r>
            <a:endParaRPr lang="id-ID" dirty="0"/>
          </a:p>
        </p:txBody>
      </p:sp>
    </p:spTree>
    <p:extLst>
      <p:ext uri="{BB962C8B-B14F-4D97-AF65-F5344CB8AC3E}">
        <p14:creationId xmlns:p14="http://schemas.microsoft.com/office/powerpoint/2010/main" val="4059504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0" hangingPunct="0"/>
            <a:r>
              <a:rPr lang="id-ID" sz="1600" b="1" dirty="0"/>
              <a:t>Rangkuman Hasil </a:t>
            </a:r>
            <a:r>
              <a:rPr lang="id-ID" sz="1600" b="1" dirty="0" smtClean="0"/>
              <a:t>Layanan Bimbingan </a:t>
            </a:r>
            <a:r>
              <a:rPr lang="id-ID" sz="1600" b="1" dirty="0"/>
              <a:t>dan Konseling di SMA</a:t>
            </a:r>
            <a:r>
              <a:rPr lang="id-ID" sz="1600" dirty="0"/>
              <a:t/>
            </a:r>
            <a:br>
              <a:rPr lang="id-ID" sz="1600" dirty="0"/>
            </a:br>
            <a:r>
              <a:rPr lang="id-ID" sz="1600" dirty="0" smtClean="0"/>
              <a:t>Kelas</a:t>
            </a:r>
            <a:r>
              <a:rPr lang="id-ID" sz="1600" dirty="0"/>
              <a:t>	: XI</a:t>
            </a:r>
            <a:br>
              <a:rPr lang="id-ID" sz="1600" dirty="0"/>
            </a:br>
            <a:r>
              <a:rPr lang="id-ID" sz="1600" dirty="0"/>
              <a:t>Tahun	:</a:t>
            </a:r>
            <a:r>
              <a:rPr lang="en-US" sz="1600" dirty="0"/>
              <a:t> 2017/2018</a:t>
            </a:r>
            <a:r>
              <a:rPr lang="id-ID" sz="1600" dirty="0"/>
              <a:t/>
            </a:r>
            <a:br>
              <a:rPr lang="id-ID" sz="1600" dirty="0"/>
            </a:br>
            <a:r>
              <a:rPr lang="id-ID" sz="1600" dirty="0"/>
              <a:t>Komponen Program	:</a:t>
            </a:r>
            <a:r>
              <a:rPr lang="en-US" sz="1600" dirty="0"/>
              <a:t> </a:t>
            </a:r>
            <a:r>
              <a:rPr lang="en-US" sz="1600" dirty="0" err="1"/>
              <a:t>Layanan</a:t>
            </a:r>
            <a:r>
              <a:rPr lang="en-US" sz="1600" dirty="0"/>
              <a:t> </a:t>
            </a:r>
            <a:r>
              <a:rPr lang="en-US" sz="1600" dirty="0" err="1"/>
              <a:t>Dasar</a:t>
            </a:r>
            <a:r>
              <a:rPr lang="id-ID" sz="1600" dirty="0"/>
              <a:t/>
            </a:r>
            <a:br>
              <a:rPr lang="id-ID" sz="1600" dirty="0"/>
            </a:br>
            <a:r>
              <a:rPr lang="id-ID" sz="1600" dirty="0"/>
              <a:t>Jangka Waktu Evaluasi	: 1 (satu) </a:t>
            </a:r>
            <a:r>
              <a:rPr lang="en-US" sz="1600" dirty="0"/>
              <a:t>S</a:t>
            </a:r>
            <a:r>
              <a:rPr lang="id-ID" sz="1600" dirty="0"/>
              <a:t>emester</a:t>
            </a:r>
            <a:br>
              <a:rPr lang="id-ID" sz="1600" dirty="0"/>
            </a:br>
            <a:endParaRPr lang="id-ID" sz="16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484784"/>
            <a:ext cx="8712967" cy="5256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97934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ChangeArrowheads="1"/>
          </p:cNvSpPr>
          <p:nvPr/>
        </p:nvSpPr>
        <p:spPr bwMode="auto">
          <a:xfrm>
            <a:off x="611188" y="549275"/>
            <a:ext cx="792162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d-ID" b="1" dirty="0"/>
              <a:t>CONTOH LAPORAN PERKEMBANGAN SISWA (INDIVIDUAL)</a:t>
            </a:r>
            <a:endParaRPr lang="id-ID" dirty="0"/>
          </a:p>
          <a:p>
            <a:r>
              <a:rPr lang="id-ID" b="1" dirty="0"/>
              <a:t>Nama		: Wawan</a:t>
            </a:r>
            <a:endParaRPr lang="id-ID" dirty="0"/>
          </a:p>
          <a:p>
            <a:r>
              <a:rPr lang="id-ID" b="1" dirty="0"/>
              <a:t>Kelas		: XI2 SMP </a:t>
            </a:r>
            <a:endParaRPr lang="id-ID" dirty="0"/>
          </a:p>
          <a:p>
            <a:r>
              <a:rPr lang="id-ID" dirty="0"/>
              <a:t> </a:t>
            </a:r>
          </a:p>
          <a:p>
            <a:r>
              <a:rPr lang="id-ID" dirty="0"/>
              <a:t>	</a:t>
            </a:r>
            <a:r>
              <a:rPr lang="id-ID" sz="1400" dirty="0"/>
              <a:t>Setelah mengikuti kegiatan bimbingan selama satu semester, wawan memiliki beberapa perubahan pada perilaku sebagai hasil dari layanan dasar. Perubahan tersebut cukup signifikan melihat kompetensi awal yang dimiliki wawan. Berikut disajikan perubahan tersebut. </a:t>
            </a:r>
          </a:p>
        </p:txBody>
      </p:sp>
      <p:graphicFrame>
        <p:nvGraphicFramePr>
          <p:cNvPr id="5" name="Table 4"/>
          <p:cNvGraphicFramePr>
            <a:graphicFrameLocks noGrp="1"/>
          </p:cNvGraphicFramePr>
          <p:nvPr/>
        </p:nvGraphicFramePr>
        <p:xfrm>
          <a:off x="1135063" y="2754313"/>
          <a:ext cx="6873875" cy="2240280"/>
        </p:xfrm>
        <a:graphic>
          <a:graphicData uri="http://schemas.openxmlformats.org/drawingml/2006/table">
            <a:tbl>
              <a:tblPr firstRow="1" firstCol="1" lastRow="1" lastCol="1" bandRow="1" bandCol="1">
                <a:tableStyleId>{5C22544A-7EE6-4342-B048-85BDC9FD1C3A}</a:tableStyleId>
              </a:tblPr>
              <a:tblGrid>
                <a:gridCol w="424563"/>
                <a:gridCol w="4107342"/>
                <a:gridCol w="1241341"/>
                <a:gridCol w="1100629"/>
              </a:tblGrid>
              <a:tr h="639989">
                <a:tc>
                  <a:txBody>
                    <a:bodyPr/>
                    <a:lstStyle/>
                    <a:p>
                      <a:pPr algn="just">
                        <a:lnSpc>
                          <a:spcPct val="150000"/>
                        </a:lnSpc>
                        <a:spcAft>
                          <a:spcPts val="0"/>
                        </a:spcAft>
                      </a:pPr>
                      <a:r>
                        <a:rPr lang="it-IT" sz="1400" dirty="0">
                          <a:effectLst/>
                        </a:rPr>
                        <a:t>No</a:t>
                      </a:r>
                      <a:endParaRPr lang="id-ID" sz="1400" dirty="0">
                        <a:effectLst/>
                        <a:latin typeface="Calibri"/>
                        <a:ea typeface="Calibri"/>
                        <a:cs typeface="Times New Roman"/>
                      </a:endParaRPr>
                    </a:p>
                  </a:txBody>
                  <a:tcPr marL="68567" marR="68567" marT="0" marB="0"/>
                </a:tc>
                <a:tc>
                  <a:txBody>
                    <a:bodyPr/>
                    <a:lstStyle/>
                    <a:p>
                      <a:pPr algn="just">
                        <a:lnSpc>
                          <a:spcPct val="150000"/>
                        </a:lnSpc>
                        <a:spcAft>
                          <a:spcPts val="0"/>
                        </a:spcAft>
                      </a:pPr>
                      <a:r>
                        <a:rPr lang="it-IT" sz="1400" dirty="0">
                          <a:effectLst/>
                        </a:rPr>
                        <a:t>Kategori</a:t>
                      </a:r>
                      <a:endParaRPr lang="id-ID" sz="1400" dirty="0">
                        <a:effectLst/>
                        <a:latin typeface="Calibri"/>
                        <a:ea typeface="Calibri"/>
                        <a:cs typeface="Times New Roman"/>
                      </a:endParaRPr>
                    </a:p>
                  </a:txBody>
                  <a:tcPr marL="68567" marR="68567" marT="0" marB="0"/>
                </a:tc>
                <a:tc>
                  <a:txBody>
                    <a:bodyPr/>
                    <a:lstStyle/>
                    <a:p>
                      <a:pPr algn="ctr">
                        <a:lnSpc>
                          <a:spcPct val="150000"/>
                        </a:lnSpc>
                        <a:spcAft>
                          <a:spcPts val="0"/>
                        </a:spcAft>
                      </a:pPr>
                      <a:r>
                        <a:rPr lang="it-IT" sz="1400">
                          <a:effectLst/>
                        </a:rPr>
                        <a:t>Awal semester</a:t>
                      </a:r>
                      <a:endParaRPr lang="id-ID" sz="1400">
                        <a:effectLst/>
                        <a:latin typeface="Calibri"/>
                        <a:ea typeface="Calibri"/>
                        <a:cs typeface="Times New Roman"/>
                      </a:endParaRPr>
                    </a:p>
                  </a:txBody>
                  <a:tcPr marL="68567" marR="68567" marT="0" marB="0"/>
                </a:tc>
                <a:tc>
                  <a:txBody>
                    <a:bodyPr/>
                    <a:lstStyle/>
                    <a:p>
                      <a:pPr algn="ctr">
                        <a:lnSpc>
                          <a:spcPct val="150000"/>
                        </a:lnSpc>
                        <a:spcAft>
                          <a:spcPts val="0"/>
                        </a:spcAft>
                      </a:pPr>
                      <a:r>
                        <a:rPr lang="it-IT" sz="1400">
                          <a:effectLst/>
                        </a:rPr>
                        <a:t>Akhir semester</a:t>
                      </a:r>
                      <a:endParaRPr lang="id-ID" sz="1400">
                        <a:effectLst/>
                        <a:latin typeface="Calibri"/>
                        <a:ea typeface="Calibri"/>
                        <a:cs typeface="Times New Roman"/>
                      </a:endParaRPr>
                    </a:p>
                  </a:txBody>
                  <a:tcPr marL="68567" marR="68567" marT="0" marB="0"/>
                </a:tc>
              </a:tr>
              <a:tr h="319995">
                <a:tc>
                  <a:txBody>
                    <a:bodyPr/>
                    <a:lstStyle/>
                    <a:p>
                      <a:pPr algn="just">
                        <a:lnSpc>
                          <a:spcPct val="150000"/>
                        </a:lnSpc>
                        <a:spcAft>
                          <a:spcPts val="0"/>
                        </a:spcAft>
                      </a:pPr>
                      <a:r>
                        <a:rPr lang="it-IT" sz="1400">
                          <a:effectLst/>
                        </a:rPr>
                        <a:t>1</a:t>
                      </a:r>
                      <a:endParaRPr lang="id-ID" sz="1400">
                        <a:effectLst/>
                        <a:latin typeface="Calibri"/>
                        <a:ea typeface="Calibri"/>
                        <a:cs typeface="Times New Roman"/>
                      </a:endParaRPr>
                    </a:p>
                  </a:txBody>
                  <a:tcPr marL="68567" marR="68567" marT="0" marB="0"/>
                </a:tc>
                <a:tc>
                  <a:txBody>
                    <a:bodyPr/>
                    <a:lstStyle/>
                    <a:p>
                      <a:pPr algn="just">
                        <a:lnSpc>
                          <a:spcPct val="150000"/>
                        </a:lnSpc>
                        <a:spcAft>
                          <a:spcPts val="0"/>
                        </a:spcAft>
                      </a:pPr>
                      <a:r>
                        <a:rPr lang="it-IT" sz="1400" dirty="0">
                          <a:effectLst/>
                        </a:rPr>
                        <a:t>Tujuan layanan 1: memiliki konsep diri positif   </a:t>
                      </a:r>
                      <a:endParaRPr lang="id-ID" sz="1400" dirty="0">
                        <a:effectLst/>
                        <a:latin typeface="Calibri"/>
                        <a:ea typeface="Calibri"/>
                        <a:cs typeface="Times New Roman"/>
                      </a:endParaRPr>
                    </a:p>
                  </a:txBody>
                  <a:tcPr marL="68567" marR="68567" marT="0" marB="0"/>
                </a:tc>
                <a:tc>
                  <a:txBody>
                    <a:bodyPr/>
                    <a:lstStyle/>
                    <a:p>
                      <a:pPr algn="ctr">
                        <a:lnSpc>
                          <a:spcPct val="150000"/>
                        </a:lnSpc>
                        <a:spcAft>
                          <a:spcPts val="0"/>
                        </a:spcAft>
                      </a:pPr>
                      <a:r>
                        <a:rPr lang="it-IT" sz="1400">
                          <a:effectLst/>
                        </a:rPr>
                        <a:t> 20% (rendah)</a:t>
                      </a:r>
                      <a:endParaRPr lang="id-ID" sz="1400">
                        <a:effectLst/>
                        <a:latin typeface="Calibri"/>
                        <a:ea typeface="Calibri"/>
                        <a:cs typeface="Times New Roman"/>
                      </a:endParaRPr>
                    </a:p>
                  </a:txBody>
                  <a:tcPr marL="68567" marR="68567" marT="0" marB="0"/>
                </a:tc>
                <a:tc>
                  <a:txBody>
                    <a:bodyPr/>
                    <a:lstStyle/>
                    <a:p>
                      <a:pPr algn="ctr">
                        <a:lnSpc>
                          <a:spcPct val="150000"/>
                        </a:lnSpc>
                        <a:spcAft>
                          <a:spcPts val="0"/>
                        </a:spcAft>
                      </a:pPr>
                      <a:r>
                        <a:rPr lang="it-IT" sz="1400">
                          <a:effectLst/>
                        </a:rPr>
                        <a:t>70% (baik)</a:t>
                      </a:r>
                      <a:endParaRPr lang="id-ID" sz="1400">
                        <a:effectLst/>
                        <a:latin typeface="Calibri"/>
                        <a:ea typeface="Calibri"/>
                        <a:cs typeface="Times New Roman"/>
                      </a:endParaRPr>
                    </a:p>
                  </a:txBody>
                  <a:tcPr marL="68567" marR="68567" marT="0" marB="0"/>
                </a:tc>
              </a:tr>
              <a:tr h="319995">
                <a:tc>
                  <a:txBody>
                    <a:bodyPr/>
                    <a:lstStyle/>
                    <a:p>
                      <a:pPr algn="just">
                        <a:lnSpc>
                          <a:spcPct val="150000"/>
                        </a:lnSpc>
                        <a:spcAft>
                          <a:spcPts val="0"/>
                        </a:spcAft>
                      </a:pPr>
                      <a:r>
                        <a:rPr lang="it-IT" sz="1400">
                          <a:effectLst/>
                        </a:rPr>
                        <a:t>2</a:t>
                      </a:r>
                      <a:endParaRPr lang="id-ID" sz="1400">
                        <a:effectLst/>
                        <a:latin typeface="Calibri"/>
                        <a:ea typeface="Calibri"/>
                        <a:cs typeface="Times New Roman"/>
                      </a:endParaRPr>
                    </a:p>
                  </a:txBody>
                  <a:tcPr marL="68567" marR="68567" marT="0" marB="0"/>
                </a:tc>
                <a:tc>
                  <a:txBody>
                    <a:bodyPr/>
                    <a:lstStyle/>
                    <a:p>
                      <a:pPr algn="just">
                        <a:lnSpc>
                          <a:spcPct val="150000"/>
                        </a:lnSpc>
                        <a:spcAft>
                          <a:spcPts val="0"/>
                        </a:spcAft>
                      </a:pPr>
                      <a:r>
                        <a:rPr lang="it-IT" sz="1400" dirty="0">
                          <a:effectLst/>
                        </a:rPr>
                        <a:t>Tujuan layanan 2 : memahami kecerdasan</a:t>
                      </a:r>
                      <a:endParaRPr lang="id-ID" sz="1400" dirty="0">
                        <a:effectLst/>
                        <a:latin typeface="Calibri"/>
                        <a:ea typeface="Calibri"/>
                        <a:cs typeface="Times New Roman"/>
                      </a:endParaRPr>
                    </a:p>
                  </a:txBody>
                  <a:tcPr marL="68567" marR="68567" marT="0" marB="0"/>
                </a:tc>
                <a:tc>
                  <a:txBody>
                    <a:bodyPr/>
                    <a:lstStyle/>
                    <a:p>
                      <a:pPr algn="ctr">
                        <a:lnSpc>
                          <a:spcPct val="150000"/>
                        </a:lnSpc>
                        <a:spcAft>
                          <a:spcPts val="0"/>
                        </a:spcAft>
                      </a:pPr>
                      <a:r>
                        <a:rPr lang="it-IT" sz="1400">
                          <a:effectLst/>
                        </a:rPr>
                        <a:t>10% (rendah)</a:t>
                      </a:r>
                      <a:endParaRPr lang="id-ID" sz="1400">
                        <a:effectLst/>
                        <a:latin typeface="Calibri"/>
                        <a:ea typeface="Calibri"/>
                        <a:cs typeface="Times New Roman"/>
                      </a:endParaRPr>
                    </a:p>
                  </a:txBody>
                  <a:tcPr marL="68567" marR="68567" marT="0" marB="0"/>
                </a:tc>
                <a:tc>
                  <a:txBody>
                    <a:bodyPr/>
                    <a:lstStyle/>
                    <a:p>
                      <a:pPr algn="ctr">
                        <a:lnSpc>
                          <a:spcPct val="150000"/>
                        </a:lnSpc>
                        <a:spcAft>
                          <a:spcPts val="0"/>
                        </a:spcAft>
                      </a:pPr>
                      <a:r>
                        <a:rPr lang="it-IT" sz="1400">
                          <a:effectLst/>
                        </a:rPr>
                        <a:t>70% (baik)</a:t>
                      </a:r>
                      <a:endParaRPr lang="id-ID" sz="1400">
                        <a:effectLst/>
                        <a:latin typeface="Calibri"/>
                        <a:ea typeface="Calibri"/>
                        <a:cs typeface="Times New Roman"/>
                      </a:endParaRPr>
                    </a:p>
                  </a:txBody>
                  <a:tcPr marL="68567" marR="68567" marT="0" marB="0"/>
                </a:tc>
              </a:tr>
              <a:tr h="319995">
                <a:tc>
                  <a:txBody>
                    <a:bodyPr/>
                    <a:lstStyle/>
                    <a:p>
                      <a:pPr algn="just">
                        <a:lnSpc>
                          <a:spcPct val="150000"/>
                        </a:lnSpc>
                        <a:spcAft>
                          <a:spcPts val="0"/>
                        </a:spcAft>
                      </a:pPr>
                      <a:r>
                        <a:rPr lang="it-IT" sz="1400">
                          <a:effectLst/>
                        </a:rPr>
                        <a:t>3</a:t>
                      </a:r>
                      <a:endParaRPr lang="id-ID" sz="1400">
                        <a:effectLst/>
                        <a:latin typeface="Calibri"/>
                        <a:ea typeface="Calibri"/>
                        <a:cs typeface="Times New Roman"/>
                      </a:endParaRPr>
                    </a:p>
                  </a:txBody>
                  <a:tcPr marL="68567" marR="68567" marT="0" marB="0"/>
                </a:tc>
                <a:tc>
                  <a:txBody>
                    <a:bodyPr/>
                    <a:lstStyle/>
                    <a:p>
                      <a:pPr algn="just">
                        <a:lnSpc>
                          <a:spcPct val="150000"/>
                        </a:lnSpc>
                        <a:spcAft>
                          <a:spcPts val="0"/>
                        </a:spcAft>
                      </a:pPr>
                      <a:r>
                        <a:rPr lang="it-IT" sz="1400">
                          <a:effectLst/>
                        </a:rPr>
                        <a:t>Tujuan layanan 3 : mengenal bakat yang dimiliki</a:t>
                      </a:r>
                      <a:endParaRPr lang="id-ID" sz="1400">
                        <a:effectLst/>
                        <a:latin typeface="Calibri"/>
                        <a:ea typeface="Calibri"/>
                        <a:cs typeface="Times New Roman"/>
                      </a:endParaRPr>
                    </a:p>
                  </a:txBody>
                  <a:tcPr marL="68567" marR="68567" marT="0" marB="0"/>
                </a:tc>
                <a:tc>
                  <a:txBody>
                    <a:bodyPr/>
                    <a:lstStyle/>
                    <a:p>
                      <a:pPr algn="ctr">
                        <a:lnSpc>
                          <a:spcPct val="150000"/>
                        </a:lnSpc>
                        <a:spcAft>
                          <a:spcPts val="0"/>
                        </a:spcAft>
                      </a:pPr>
                      <a:r>
                        <a:rPr lang="it-IT" sz="1400">
                          <a:effectLst/>
                        </a:rPr>
                        <a:t>40% (rendah)</a:t>
                      </a:r>
                      <a:endParaRPr lang="id-ID" sz="1400">
                        <a:effectLst/>
                        <a:latin typeface="Calibri"/>
                        <a:ea typeface="Calibri"/>
                        <a:cs typeface="Times New Roman"/>
                      </a:endParaRPr>
                    </a:p>
                  </a:txBody>
                  <a:tcPr marL="68567" marR="68567" marT="0" marB="0"/>
                </a:tc>
                <a:tc>
                  <a:txBody>
                    <a:bodyPr/>
                    <a:lstStyle/>
                    <a:p>
                      <a:pPr algn="ctr">
                        <a:lnSpc>
                          <a:spcPct val="150000"/>
                        </a:lnSpc>
                        <a:spcAft>
                          <a:spcPts val="0"/>
                        </a:spcAft>
                      </a:pPr>
                      <a:r>
                        <a:rPr lang="it-IT" sz="1400">
                          <a:effectLst/>
                        </a:rPr>
                        <a:t>50% (cukup)</a:t>
                      </a:r>
                      <a:endParaRPr lang="id-ID" sz="1400">
                        <a:effectLst/>
                        <a:latin typeface="Calibri"/>
                        <a:ea typeface="Calibri"/>
                        <a:cs typeface="Times New Roman"/>
                      </a:endParaRPr>
                    </a:p>
                  </a:txBody>
                  <a:tcPr marL="68567" marR="68567" marT="0" marB="0"/>
                </a:tc>
              </a:tr>
              <a:tr h="639989">
                <a:tc>
                  <a:txBody>
                    <a:bodyPr/>
                    <a:lstStyle/>
                    <a:p>
                      <a:pPr algn="just">
                        <a:lnSpc>
                          <a:spcPct val="150000"/>
                        </a:lnSpc>
                        <a:spcAft>
                          <a:spcPts val="0"/>
                        </a:spcAft>
                      </a:pPr>
                      <a:r>
                        <a:rPr lang="it-IT" sz="1400">
                          <a:effectLst/>
                        </a:rPr>
                        <a:t>4</a:t>
                      </a:r>
                      <a:endParaRPr lang="id-ID" sz="1400">
                        <a:effectLst/>
                        <a:latin typeface="Calibri"/>
                        <a:ea typeface="Calibri"/>
                        <a:cs typeface="Times New Roman"/>
                      </a:endParaRPr>
                    </a:p>
                  </a:txBody>
                  <a:tcPr marL="68567" marR="68567" marT="0" marB="0"/>
                </a:tc>
                <a:tc>
                  <a:txBody>
                    <a:bodyPr/>
                    <a:lstStyle/>
                    <a:p>
                      <a:pPr algn="just">
                        <a:lnSpc>
                          <a:spcPct val="150000"/>
                        </a:lnSpc>
                        <a:spcAft>
                          <a:spcPts val="0"/>
                        </a:spcAft>
                      </a:pPr>
                      <a:r>
                        <a:rPr lang="it-IT" sz="1400">
                          <a:effectLst/>
                        </a:rPr>
                        <a:t>Tujuan layanan 4 : memahami jurusan yang ada di perguruan tinggi</a:t>
                      </a:r>
                      <a:endParaRPr lang="id-ID" sz="1400">
                        <a:effectLst/>
                        <a:latin typeface="Calibri"/>
                        <a:ea typeface="Calibri"/>
                        <a:cs typeface="Times New Roman"/>
                      </a:endParaRPr>
                    </a:p>
                  </a:txBody>
                  <a:tcPr marL="68567" marR="68567" marT="0" marB="0"/>
                </a:tc>
                <a:tc>
                  <a:txBody>
                    <a:bodyPr/>
                    <a:lstStyle/>
                    <a:p>
                      <a:pPr algn="ctr">
                        <a:lnSpc>
                          <a:spcPct val="150000"/>
                        </a:lnSpc>
                        <a:spcAft>
                          <a:spcPts val="0"/>
                        </a:spcAft>
                      </a:pPr>
                      <a:r>
                        <a:rPr lang="it-IT" sz="1400">
                          <a:effectLst/>
                        </a:rPr>
                        <a:t> 20% (rendah)</a:t>
                      </a:r>
                      <a:endParaRPr lang="id-ID" sz="1400">
                        <a:effectLst/>
                        <a:latin typeface="Calibri"/>
                        <a:ea typeface="Calibri"/>
                        <a:cs typeface="Times New Roman"/>
                      </a:endParaRPr>
                    </a:p>
                  </a:txBody>
                  <a:tcPr marL="68567" marR="68567" marT="0" marB="0"/>
                </a:tc>
                <a:tc>
                  <a:txBody>
                    <a:bodyPr/>
                    <a:lstStyle/>
                    <a:p>
                      <a:pPr algn="ctr">
                        <a:lnSpc>
                          <a:spcPct val="150000"/>
                        </a:lnSpc>
                        <a:spcAft>
                          <a:spcPts val="0"/>
                        </a:spcAft>
                      </a:pPr>
                      <a:r>
                        <a:rPr lang="it-IT" sz="1400" dirty="0">
                          <a:effectLst/>
                        </a:rPr>
                        <a:t>60% (cukup)</a:t>
                      </a:r>
                      <a:endParaRPr lang="id-ID" sz="1400" dirty="0">
                        <a:effectLst/>
                        <a:latin typeface="Calibri"/>
                        <a:ea typeface="Calibri"/>
                        <a:cs typeface="Times New Roman"/>
                      </a:endParaRPr>
                    </a:p>
                  </a:txBody>
                  <a:tcPr marL="68567" marR="68567" marT="0" marB="0"/>
                </a:tc>
              </a:tr>
            </a:tbl>
          </a:graphicData>
        </a:graphic>
      </p:graphicFrame>
      <p:sp>
        <p:nvSpPr>
          <p:cNvPr id="47139" name="Rectangle 2"/>
          <p:cNvSpPr>
            <a:spLocks noChangeArrowheads="1"/>
          </p:cNvSpPr>
          <p:nvPr/>
        </p:nvSpPr>
        <p:spPr bwMode="auto">
          <a:xfrm>
            <a:off x="2027238" y="2462213"/>
            <a:ext cx="508952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r>
              <a:rPr lang="sv-SE" sz="1200">
                <a:ea typeface="Calibri" pitchFamily="34" charset="0"/>
                <a:cs typeface="Arial" charset="0"/>
              </a:rPr>
              <a:t>Gambaran pencapaian kompetensi  (tujuan layanan) Wawan Semester I</a:t>
            </a:r>
            <a:endParaRPr lang="id-ID" sz="1200">
              <a:ea typeface="Calibri" pitchFamily="34" charset="0"/>
              <a:cs typeface="Arial" charset="0"/>
            </a:endParaRPr>
          </a:p>
          <a:p>
            <a:pPr algn="ctr" eaLnBrk="0" hangingPunct="0"/>
            <a:endParaRPr lang="id-ID" sz="1200">
              <a:ea typeface="Calibri" pitchFamily="34" charset="0"/>
              <a:cs typeface="Arial" charset="0"/>
            </a:endParaRPr>
          </a:p>
        </p:txBody>
      </p:sp>
      <p:sp>
        <p:nvSpPr>
          <p:cNvPr id="47140" name="Rectangle 6"/>
          <p:cNvSpPr>
            <a:spLocks noChangeArrowheads="1"/>
          </p:cNvSpPr>
          <p:nvPr/>
        </p:nvSpPr>
        <p:spPr bwMode="auto">
          <a:xfrm>
            <a:off x="179388" y="5084763"/>
            <a:ext cx="878522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d-ID" sz="1000"/>
              <a:t>	Berdasarkan tabel di atas, diketahui bahwa konsep diri wawan sebelum diberikan layanan mengenai konsep diri positif termasuk dalam kategori rendah, akan tetapi setelah diberikan layanan konsep diri wawan berubah menjadi baik. Demikian juga dengan pemahaman wawan mengenai kecerdasan, sebelum diberikan layanan mengenai kecerdasan, pemahaman wawan mengenai kecerdasan termasuk dalam kategori rendah, akan tetapi setelah diberikan layanan pemahaman wawan meningkat tajam menjadi baik. Pada tujuan layanan mengenal bakat yang dimiliki, capaian wawan terlihat minimal. Meskipun meningkat satu poin, akan tetapi pengenalan wawan terhadap bakat yang dimilikinya masih tergolong cukup. Peningkatan yang tajam juga terlihat pada pencapaian wawan pada tujuan layanan memahami jurusan di perguruan tinggi. Pemahaman wawan meningkat dari kategori rendah menjadi cukup.</a:t>
            </a:r>
          </a:p>
          <a:p>
            <a:r>
              <a:rPr lang="id-ID" sz="1000"/>
              <a:t>	Berdasarkan hasil capaian tujuan layanan, maka wawan perlu lebih mengenai bakat yang dimiliki. Wawan dapat menggali informasi dari pengalamannya tentang kegiatan yang mampu dikerjakan dengan baik. wawan juga dapat menggali informasi mengenai bakat dari orangtua, teman, dan guru mata pelajaran. </a:t>
            </a:r>
          </a:p>
        </p:txBody>
      </p:sp>
    </p:spTree>
    <p:extLst>
      <p:ext uri="{BB962C8B-B14F-4D97-AF65-F5344CB8AC3E}">
        <p14:creationId xmlns:p14="http://schemas.microsoft.com/office/powerpoint/2010/main" val="18872273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TERIMA KASIH................</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224878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PERTANYAAN</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Bagaimanakah Mengetahui keberhasilan penguatan pendidikan karakter?</a:t>
            </a:r>
          </a:p>
          <a:p>
            <a:r>
              <a:rPr lang="id-ID" dirty="0" smtClean="0"/>
              <a:t>Bagaimanakah mengetahui apakah </a:t>
            </a:r>
            <a:r>
              <a:rPr lang="id-ID" dirty="0"/>
              <a:t>layanan BK </a:t>
            </a:r>
            <a:r>
              <a:rPr lang="id-ID" dirty="0" smtClean="0"/>
              <a:t>berorientasi </a:t>
            </a:r>
            <a:r>
              <a:rPr lang="id-ID" dirty="0"/>
              <a:t>karakter </a:t>
            </a:r>
            <a:r>
              <a:rPr lang="id-ID" dirty="0" smtClean="0"/>
              <a:t>yang telah diselenggarakana berhasil</a:t>
            </a:r>
            <a:r>
              <a:rPr lang="id-ID" dirty="0"/>
              <a:t>?. </a:t>
            </a:r>
            <a:endParaRPr lang="id-ID" dirty="0" smtClean="0"/>
          </a:p>
          <a:p>
            <a:r>
              <a:rPr lang="id-ID" dirty="0" smtClean="0"/>
              <a:t>Indikator keberhasilan </a:t>
            </a:r>
            <a:r>
              <a:rPr lang="id-ID" dirty="0"/>
              <a:t>apa yang secara </a:t>
            </a:r>
            <a:r>
              <a:rPr lang="id-ID" dirty="0" smtClean="0"/>
              <a:t>meyakinkan </a:t>
            </a:r>
            <a:r>
              <a:rPr lang="id-ID" dirty="0"/>
              <a:t>dapat dijadikan rujukan untuk melakukan penilaian </a:t>
            </a:r>
            <a:r>
              <a:rPr lang="id-ID" dirty="0" smtClean="0"/>
              <a:t>keberhasilan PPK dan PPK melalui layanan BK?</a:t>
            </a:r>
          </a:p>
          <a:p>
            <a:r>
              <a:rPr lang="id-ID" dirty="0" smtClean="0"/>
              <a:t>Prinsip2 apa yang mendasari evaluasi PPK dan PPK melalui layanan BK</a:t>
            </a:r>
          </a:p>
          <a:p>
            <a:r>
              <a:rPr lang="id-ID" dirty="0" smtClean="0"/>
              <a:t>Metode apa yang dapat digunakan untuk melakukan evaluasi PPK dan PPK melalui layanan BK?</a:t>
            </a:r>
          </a:p>
        </p:txBody>
      </p:sp>
    </p:spTree>
    <p:extLst>
      <p:ext uri="{BB962C8B-B14F-4D97-AF65-F5344CB8AC3E}">
        <p14:creationId xmlns:p14="http://schemas.microsoft.com/office/powerpoint/2010/main" val="1844414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KEGIATAN PPK</a:t>
            </a:r>
            <a:endParaRPr lang="id-ID"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id-ID" dirty="0" smtClean="0"/>
              <a:t>ASESMEN AWAL</a:t>
            </a:r>
          </a:p>
          <a:p>
            <a:pPr marL="514350" indent="-514350">
              <a:buFont typeface="+mj-lt"/>
              <a:buAutoNum type="arabicPeriod"/>
            </a:pPr>
            <a:r>
              <a:rPr lang="id-ID" dirty="0" smtClean="0"/>
              <a:t>SOSIALISASI PPK KEPADA PARA PEMANGKU KEPENTINGAN PENDIDIKAN</a:t>
            </a:r>
          </a:p>
          <a:p>
            <a:pPr marL="514350" indent="-514350">
              <a:buFont typeface="+mj-lt"/>
              <a:buAutoNum type="arabicPeriod"/>
            </a:pPr>
            <a:r>
              <a:rPr lang="id-ID" dirty="0" smtClean="0"/>
              <a:t>MERUMUSKAN VISI, MISI</a:t>
            </a:r>
          </a:p>
          <a:p>
            <a:pPr marL="514350" indent="-514350">
              <a:buFont typeface="+mj-lt"/>
              <a:buAutoNum type="arabicPeriod"/>
            </a:pPr>
            <a:r>
              <a:rPr lang="id-ID" dirty="0" smtClean="0"/>
              <a:t>DESAIN KEBIJAKAN PPL</a:t>
            </a:r>
          </a:p>
          <a:p>
            <a:pPr marL="514350" indent="-514350">
              <a:buFont typeface="+mj-lt"/>
              <a:buAutoNum type="arabicPeriod"/>
            </a:pPr>
            <a:r>
              <a:rPr lang="id-ID" dirty="0" smtClean="0"/>
              <a:t>DESAIN PROGRAM</a:t>
            </a:r>
          </a:p>
          <a:p>
            <a:pPr marL="514350" indent="-514350">
              <a:buFont typeface="+mj-lt"/>
              <a:buAutoNum type="arabicPeriod"/>
            </a:pPr>
            <a:r>
              <a:rPr lang="id-ID" dirty="0" smtClean="0"/>
              <a:t>PPK BERBASIS KELAS </a:t>
            </a:r>
            <a:r>
              <a:rPr lang="id-ID" dirty="0" smtClean="0">
                <a:sym typeface="Wingdings" pitchFamily="2" charset="2"/>
              </a:rPr>
              <a:t> Bimbingan dan Konseling</a:t>
            </a:r>
            <a:endParaRPr lang="id-ID" dirty="0" smtClean="0"/>
          </a:p>
          <a:p>
            <a:pPr marL="514350" indent="-514350">
              <a:buFont typeface="+mj-lt"/>
              <a:buAutoNum type="arabicPeriod"/>
            </a:pPr>
            <a:r>
              <a:rPr lang="id-ID" dirty="0" smtClean="0"/>
              <a:t>PPK BERBASIS BUDAYA SEKOLAH</a:t>
            </a:r>
          </a:p>
          <a:p>
            <a:pPr marL="514350" indent="-514350">
              <a:buFont typeface="+mj-lt"/>
              <a:buAutoNum type="arabicPeriod"/>
            </a:pPr>
            <a:r>
              <a:rPr lang="id-ID" dirty="0" smtClean="0"/>
              <a:t>PARTISIPASI MASYARAKAT</a:t>
            </a:r>
          </a:p>
          <a:p>
            <a:pPr marL="514350" indent="-514350">
              <a:buFont typeface="+mj-lt"/>
              <a:buAutoNum type="arabicPeriod"/>
            </a:pPr>
            <a:r>
              <a:rPr lang="id-ID" dirty="0" smtClean="0"/>
              <a:t>IMPLEMENTASI NILAI UTAMA</a:t>
            </a:r>
          </a:p>
          <a:p>
            <a:pPr marL="514350" indent="-514350">
              <a:buFont typeface="+mj-lt"/>
              <a:buAutoNum type="arabicPeriod"/>
            </a:pPr>
            <a:r>
              <a:rPr lang="id-ID" dirty="0" smtClean="0"/>
              <a:t>EVALUASI PPK</a:t>
            </a:r>
          </a:p>
          <a:p>
            <a:endParaRPr lang="id-ID" dirty="0"/>
          </a:p>
        </p:txBody>
      </p:sp>
    </p:spTree>
    <p:extLst>
      <p:ext uri="{BB962C8B-B14F-4D97-AF65-F5344CB8AC3E}">
        <p14:creationId xmlns:p14="http://schemas.microsoft.com/office/powerpoint/2010/main" val="45441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PENILAIAN</a:t>
            </a:r>
            <a:endParaRPr lang="id-ID" dirty="0"/>
          </a:p>
        </p:txBody>
      </p:sp>
      <p:sp>
        <p:nvSpPr>
          <p:cNvPr id="3" name="Content Placeholder 2"/>
          <p:cNvSpPr>
            <a:spLocks noGrp="1"/>
          </p:cNvSpPr>
          <p:nvPr>
            <p:ph idx="1"/>
          </p:nvPr>
        </p:nvSpPr>
        <p:spPr>
          <a:xfrm>
            <a:off x="395536" y="1466320"/>
            <a:ext cx="4186808" cy="3196952"/>
          </a:xfrm>
          <a:ln>
            <a:solidFill>
              <a:schemeClr val="accent1"/>
            </a:solidFill>
          </a:ln>
        </p:spPr>
        <p:txBody>
          <a:bodyPr/>
          <a:lstStyle/>
          <a:p>
            <a:r>
              <a:rPr lang="id-ID" dirty="0" smtClean="0"/>
              <a:t>ORIENTASI PROSES</a:t>
            </a:r>
          </a:p>
          <a:p>
            <a:r>
              <a:rPr lang="id-ID" dirty="0" smtClean="0"/>
              <a:t>ACUAN INDIKATOR KEBERHASILAN</a:t>
            </a:r>
          </a:p>
          <a:p>
            <a:r>
              <a:rPr lang="id-ID" dirty="0" smtClean="0"/>
              <a:t>ASAS MANFAAT</a:t>
            </a:r>
          </a:p>
          <a:p>
            <a:r>
              <a:rPr lang="id-ID" dirty="0" smtClean="0"/>
              <a:t>JUJUR DAN OBJEKTIF</a:t>
            </a:r>
            <a:endParaRPr lang="id-ID" dirty="0"/>
          </a:p>
        </p:txBody>
      </p:sp>
      <p:sp>
        <p:nvSpPr>
          <p:cNvPr id="4" name="Content Placeholder 2"/>
          <p:cNvSpPr txBox="1">
            <a:spLocks/>
          </p:cNvSpPr>
          <p:nvPr/>
        </p:nvSpPr>
        <p:spPr>
          <a:xfrm>
            <a:off x="2441603" y="5870538"/>
            <a:ext cx="5003643" cy="720080"/>
          </a:xfrm>
          <a:prstGeom prst="rect">
            <a:avLst/>
          </a:prstGeom>
          <a:ln>
            <a:solidFill>
              <a:schemeClr val="accent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d-ID" dirty="0" smtClean="0"/>
              <a:t>PENILAIAN /KOREKSI DIRI</a:t>
            </a:r>
            <a:endParaRPr lang="id-ID" dirty="0"/>
          </a:p>
        </p:txBody>
      </p:sp>
      <p:sp>
        <p:nvSpPr>
          <p:cNvPr id="5" name="Content Placeholder 2"/>
          <p:cNvSpPr txBox="1">
            <a:spLocks/>
          </p:cNvSpPr>
          <p:nvPr/>
        </p:nvSpPr>
        <p:spPr>
          <a:xfrm>
            <a:off x="4734744" y="1475027"/>
            <a:ext cx="4186808" cy="3196952"/>
          </a:xfrm>
          <a:prstGeom prst="rect">
            <a:avLst/>
          </a:prstGeom>
          <a:ln>
            <a:solidFill>
              <a:schemeClr val="accent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d-ID" dirty="0" smtClean="0"/>
              <a:t>CIRI UTAMA PPK </a:t>
            </a:r>
            <a:r>
              <a:rPr lang="id-ID" dirty="0" smtClean="0">
                <a:sym typeface="Wingdings" pitchFamily="2" charset="2"/>
              </a:rPr>
              <a:t> OTONOMI MORAL YANG DIDUKUNG OLEH MOTIVASI INTERNAL DALAM MELAKSANAKAN NILAI2 MORAL</a:t>
            </a:r>
            <a:endParaRPr lang="id-ID" dirty="0"/>
          </a:p>
        </p:txBody>
      </p:sp>
      <p:sp>
        <p:nvSpPr>
          <p:cNvPr id="6" name="Down Arrow 5"/>
          <p:cNvSpPr/>
          <p:nvPr/>
        </p:nvSpPr>
        <p:spPr>
          <a:xfrm>
            <a:off x="3995936" y="4869160"/>
            <a:ext cx="136815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22672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id-ID" dirty="0" smtClean="0"/>
              <a:t>INDIKATOR KEBERHASILAN</a:t>
            </a:r>
            <a:endParaRPr lang="id-ID" dirty="0"/>
          </a:p>
        </p:txBody>
      </p:sp>
      <p:sp>
        <p:nvSpPr>
          <p:cNvPr id="3" name="Content Placeholder 2"/>
          <p:cNvSpPr>
            <a:spLocks noGrp="1"/>
          </p:cNvSpPr>
          <p:nvPr>
            <p:ph idx="1"/>
          </p:nvPr>
        </p:nvSpPr>
        <p:spPr>
          <a:xfrm>
            <a:off x="457200" y="980728"/>
            <a:ext cx="8229600" cy="5760640"/>
          </a:xfrm>
        </p:spPr>
        <p:txBody>
          <a:bodyPr>
            <a:normAutofit fontScale="62500" lnSpcReduction="20000"/>
          </a:bodyPr>
          <a:lstStyle/>
          <a:p>
            <a:r>
              <a:rPr lang="id-ID" dirty="0" smtClean="0"/>
              <a:t>10 Komponen Keberhasilan</a:t>
            </a:r>
          </a:p>
          <a:p>
            <a:r>
              <a:rPr lang="id-ID" dirty="0" smtClean="0"/>
              <a:t>49 Indikator Keberhasilan</a:t>
            </a:r>
          </a:p>
          <a:p>
            <a:r>
              <a:rPr lang="id-ID" dirty="0" smtClean="0"/>
              <a:t>Indikator keberhasilan nomor 29 mengenai PPK melalui layanan bimbingan dan konseling</a:t>
            </a:r>
          </a:p>
          <a:p>
            <a:r>
              <a:rPr lang="id-ID" dirty="0" smtClean="0"/>
              <a:t>“bimbingan dan konseling memiliki program-program yang relevan yang mendukung penguatan PPK di tingkat kelas, pengembangan budaya sekolah dan pelibatan masyarakat</a:t>
            </a:r>
          </a:p>
          <a:p>
            <a:pPr lvl="1"/>
            <a:r>
              <a:rPr lang="id-ID" dirty="0" smtClean="0"/>
              <a:t>Skor 0 = Bimbingan dan konseling tidak membuat program terkait PPK</a:t>
            </a:r>
          </a:p>
          <a:p>
            <a:pPr lvl="1"/>
            <a:r>
              <a:rPr lang="id-ID" dirty="0" smtClean="0"/>
              <a:t>Skor 1 = bimbingan dan konseling mengembangkan kegiatan untuk mendampingi pembelajaran di kelas saja</a:t>
            </a:r>
          </a:p>
          <a:p>
            <a:pPr lvl="1"/>
            <a:r>
              <a:rPr lang="id-ID" dirty="0" smtClean="0"/>
              <a:t>Skor 2 = bimbingan dan konseling mengembangkan kegiatan untuk peningkatan pembelajaran di kelas dan memiliki program pengembangan budaya sekolah secara jelas</a:t>
            </a:r>
          </a:p>
          <a:p>
            <a:pPr lvl="1"/>
            <a:r>
              <a:rPr lang="id-ID" dirty="0" smtClean="0"/>
              <a:t>Skor 3 = bimbingan dan konseling mengembangkan kegiatan untuk peningkatan pembelajaran di kelas dan mengembangkan budaya sekolah secara jelas, dan melibatkan pendidik lain</a:t>
            </a:r>
          </a:p>
          <a:p>
            <a:pPr lvl="1"/>
            <a:r>
              <a:rPr lang="id-ID" dirty="0" smtClean="0"/>
              <a:t>Skor 4 = bimbingan dan konseling memiliki program-program relevan yang mendukung penguatan pendidikan karakter di tingkat kelas, pengembangan budaya sekolah, melibatkan pendidik lain, dan pelibatan masyarakat. Ini dapat dilihat dari berbagai kegiatan yang dilakukan oleh bimbingan dan konseling di sekolah</a:t>
            </a:r>
          </a:p>
        </p:txBody>
      </p:sp>
    </p:spTree>
    <p:extLst>
      <p:ext uri="{BB962C8B-B14F-4D97-AF65-F5344CB8AC3E}">
        <p14:creationId xmlns:p14="http://schemas.microsoft.com/office/powerpoint/2010/main" val="4029638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24944"/>
            <a:ext cx="8229600" cy="1143000"/>
          </a:xfrm>
        </p:spPr>
        <p:txBody>
          <a:bodyPr>
            <a:normAutofit fontScale="90000"/>
          </a:bodyPr>
          <a:lstStyle/>
          <a:p>
            <a:r>
              <a:rPr lang="en-GB" b="1" dirty="0"/>
              <a:t>IMPLEMENTASI PPK DALAM LAYANAN BIMBINGAN DAN KONSELING</a:t>
            </a:r>
            <a:r>
              <a:rPr lang="id-ID" dirty="0"/>
              <a:t/>
            </a:r>
            <a:br>
              <a:rPr lang="id-ID" dirty="0"/>
            </a:br>
            <a:endParaRPr lang="id-ID" dirty="0"/>
          </a:p>
        </p:txBody>
      </p:sp>
    </p:spTree>
    <p:extLst>
      <p:ext uri="{BB962C8B-B14F-4D97-AF65-F5344CB8AC3E}">
        <p14:creationId xmlns:p14="http://schemas.microsoft.com/office/powerpoint/2010/main" val="3670823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a:t>Muatan karakter dalam Standar Kompetensi Kemandirian Peserta Didik</a:t>
            </a:r>
            <a:r>
              <a:rPr lang="id-ID" sz="3200" dirty="0"/>
              <a:t/>
            </a:r>
            <a:br>
              <a:rPr lang="id-ID" sz="3200" dirty="0"/>
            </a:br>
            <a:endParaRPr lang="id-ID" sz="3200" dirty="0"/>
          </a:p>
        </p:txBody>
      </p:sp>
      <p:sp>
        <p:nvSpPr>
          <p:cNvPr id="3" name="Content Placeholder 2"/>
          <p:cNvSpPr>
            <a:spLocks noGrp="1"/>
          </p:cNvSpPr>
          <p:nvPr>
            <p:ph idx="1"/>
          </p:nvPr>
        </p:nvSpPr>
        <p:spPr/>
        <p:txBody>
          <a:bodyPr>
            <a:normAutofit fontScale="85000" lnSpcReduction="20000"/>
          </a:bodyPr>
          <a:lstStyle/>
          <a:p>
            <a:r>
              <a:rPr lang="id-ID" dirty="0"/>
              <a:t>Penguatan pendidikan karakter merupakan program yang bertujuan untuk membentuk seperangkat nilai khususnya 5 nilai karakter utama, yaitu; religius, gotongroyong, mandiri, nasionalis, dan integritas. </a:t>
            </a:r>
            <a:endParaRPr lang="id-ID" dirty="0" smtClean="0"/>
          </a:p>
          <a:p>
            <a:r>
              <a:rPr lang="id-ID" dirty="0" smtClean="0"/>
              <a:t>Jika </a:t>
            </a:r>
            <a:r>
              <a:rPr lang="id-ID" dirty="0"/>
              <a:t>diperhatikan secara seksama, maka nampak jelas adanya kelekatan antara 5 nilai karakter utama tersebut dengan seperangkat kompetensi yang ingin dibentuk melalui penyelenggaraan layanan bimbingan dan </a:t>
            </a:r>
            <a:r>
              <a:rPr lang="id-ID" dirty="0" smtClean="0"/>
              <a:t>konseling (SKKPD), </a:t>
            </a:r>
            <a:r>
              <a:rPr lang="id-ID" dirty="0"/>
              <a:t>terutama pada 4 aspek perkembangan, yaitu; aspek religius, aspek perilaku etis, kesadaran tanggung jawab sosial, dan kemandirian ekonomi. </a:t>
            </a:r>
          </a:p>
        </p:txBody>
      </p:sp>
    </p:spTree>
    <p:extLst>
      <p:ext uri="{BB962C8B-B14F-4D97-AF65-F5344CB8AC3E}">
        <p14:creationId xmlns:p14="http://schemas.microsoft.com/office/powerpoint/2010/main" val="785411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1548</Words>
  <Application>Microsoft Office PowerPoint</Application>
  <PresentationFormat>On-screen Show (4:3)</PresentationFormat>
  <Paragraphs>237</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EVALUASI PELAKSANAAN PENGUATAN PENDIDIKAN KARAKTER DI SEKOLAH</vt:lpstr>
      <vt:lpstr>BACKGROUND</vt:lpstr>
      <vt:lpstr>PENGUATAN PENDIDIKAN KARAKTER DI SEKOLAH</vt:lpstr>
      <vt:lpstr>PERTANYAAN</vt:lpstr>
      <vt:lpstr>KEGIATAN PPK</vt:lpstr>
      <vt:lpstr>PRINSIP PENILAIAN</vt:lpstr>
      <vt:lpstr>INDIKATOR KEBERHASILAN</vt:lpstr>
      <vt:lpstr>IMPLEMENTASI PPK DALAM LAYANAN BIMBINGAN DAN KONSELING </vt:lpstr>
      <vt:lpstr>Muatan karakter dalam Standar Kompetensi Kemandirian Peserta Didik </vt:lpstr>
      <vt:lpstr>PowerPoint Presentation</vt:lpstr>
      <vt:lpstr>PowerPoint Presentation</vt:lpstr>
      <vt:lpstr>PowerPoint Presentation</vt:lpstr>
      <vt:lpstr>PowerPoint Presentation</vt:lpstr>
      <vt:lpstr>Layanan BK yang Berorientasi Karakter </vt:lpstr>
      <vt:lpstr>Penguatan pendidikan karakter berbasis layanan bimbingan dan konseling dapat diselenggarakan melalui layanan-layanan yang didesain sedemikian rupa berorientasi pada karakter.</vt:lpstr>
      <vt:lpstr>EVALUASI LAYANAN BK YANG BERORIENTASI KARAKTER</vt:lpstr>
      <vt:lpstr>Jenis-jenis Evaluasi (POP BK, 2016)</vt:lpstr>
      <vt:lpstr>Langkah-langkah Evaluasi, POP BK, 2016</vt:lpstr>
      <vt:lpstr>LANGKAH 1: PENYUSUNAN RENCANA EVALUASI</vt:lpstr>
      <vt:lpstr>PowerPoint Presentation</vt:lpstr>
      <vt:lpstr>PowerPoint Presentation</vt:lpstr>
      <vt:lpstr>PowerPoint Presentation</vt:lpstr>
      <vt:lpstr>METODE APA YANG BISA DIGUNAKAN UNTUK MENGETAHUI KEBERHASILAN LAYANAN</vt:lpstr>
      <vt:lpstr>MENGAPA PORTOFOLIO???</vt:lpstr>
      <vt:lpstr>PENGERTIAN PORTOFOLIO</vt:lpstr>
      <vt:lpstr>O’Malley dan Pierce menegaskan bahwa ada tiga elemen penting dalam portofolio</vt:lpstr>
      <vt:lpstr>Barton &amp; Collins yang dikutip Surapranata dan Hatta membedakan semua objek portofolio atau evidence menjadi empat macam yaitu:  </vt:lpstr>
      <vt:lpstr>BAGAIMANA TAHAPAN PORTOFOLIO</vt:lpstr>
      <vt:lpstr>LANGKAH 2: PENGUMPULAN DATA</vt:lpstr>
      <vt:lpstr>LANGKAH 3: ANALISIS DAN INTERPRETASI DATA</vt:lpstr>
      <vt:lpstr>LANGKAH 4: MENGAMBIL KEPUTUSAN</vt:lpstr>
      <vt:lpstr>LANGKAH 5:MENYUSUN LAPORAN DAN MENYAMPAIKANNYA</vt:lpstr>
      <vt:lpstr>LAPORAN KESELURUHAN</vt:lpstr>
      <vt:lpstr>Rangkuman Hasil Layanan Bimbingan dan Konseling di SMA Kelas : XI Tahun : 2017/2018 Komponen Program : Layanan Dasar Jangka Waktu Evaluasi : 1 (satu) Semester </vt:lpstr>
      <vt:lpstr>PowerPoint Presentation</vt:lpstr>
      <vt:lpstr>TERIMA KASIH................</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EVALUASI PELAKSANAAN PENGUATAN PENDIDIKAN KARAKTER DI SEKOLAH</dc:title>
  <dc:creator>ismail - [2010]</dc:creator>
  <cp:lastModifiedBy>ismail - [2010]</cp:lastModifiedBy>
  <cp:revision>18</cp:revision>
  <dcterms:created xsi:type="dcterms:W3CDTF">2017-08-09T07:34:48Z</dcterms:created>
  <dcterms:modified xsi:type="dcterms:W3CDTF">2017-08-10T22:28:17Z</dcterms:modified>
</cp:coreProperties>
</file>